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258" r:id="rId3"/>
    <p:sldId id="370" r:id="rId4"/>
    <p:sldId id="371" r:id="rId5"/>
    <p:sldId id="257" r:id="rId6"/>
    <p:sldId id="261" r:id="rId7"/>
    <p:sldId id="372" r:id="rId8"/>
    <p:sldId id="472" r:id="rId9"/>
    <p:sldId id="376" r:id="rId10"/>
    <p:sldId id="473" r:id="rId11"/>
    <p:sldId id="380" r:id="rId12"/>
    <p:sldId id="474" r:id="rId13"/>
    <p:sldId id="449" r:id="rId14"/>
    <p:sldId id="536" r:id="rId15"/>
    <p:sldId id="385" r:id="rId16"/>
    <p:sldId id="517" r:id="rId17"/>
    <p:sldId id="475" r:id="rId18"/>
    <p:sldId id="478" r:id="rId19"/>
    <p:sldId id="545" r:id="rId20"/>
    <p:sldId id="389" r:id="rId21"/>
    <p:sldId id="483" r:id="rId22"/>
    <p:sldId id="486" r:id="rId23"/>
    <p:sldId id="549" r:id="rId24"/>
    <p:sldId id="287" r:id="rId25"/>
    <p:sldId id="288" r:id="rId26"/>
    <p:sldId id="490" r:id="rId27"/>
    <p:sldId id="546" r:id="rId28"/>
    <p:sldId id="491" r:id="rId29"/>
    <p:sldId id="492" r:id="rId30"/>
    <p:sldId id="495" r:id="rId31"/>
    <p:sldId id="550" r:id="rId32"/>
    <p:sldId id="289" r:id="rId33"/>
    <p:sldId id="497" r:id="rId34"/>
    <p:sldId id="547" r:id="rId35"/>
    <p:sldId id="499" r:id="rId36"/>
    <p:sldId id="548" r:id="rId37"/>
    <p:sldId id="498" r:id="rId38"/>
    <p:sldId id="551" r:id="rId39"/>
    <p:sldId id="500" r:id="rId40"/>
    <p:sldId id="501" r:id="rId41"/>
    <p:sldId id="502" r:id="rId42"/>
    <p:sldId id="503" r:id="rId43"/>
    <p:sldId id="504" r:id="rId44"/>
    <p:sldId id="552" r:id="rId45"/>
    <p:sldId id="505" r:id="rId46"/>
    <p:sldId id="557" r:id="rId47"/>
    <p:sldId id="506" r:id="rId48"/>
    <p:sldId id="507" r:id="rId49"/>
    <p:sldId id="508" r:id="rId50"/>
    <p:sldId id="553" r:id="rId51"/>
    <p:sldId id="509" r:id="rId52"/>
    <p:sldId id="554" r:id="rId53"/>
    <p:sldId id="510" r:id="rId54"/>
    <p:sldId id="555" r:id="rId55"/>
    <p:sldId id="511" r:id="rId56"/>
    <p:sldId id="556" r:id="rId57"/>
    <p:sldId id="522" r:id="rId58"/>
    <p:sldId id="521" r:id="rId59"/>
    <p:sldId id="513" r:id="rId60"/>
    <p:sldId id="558" r:id="rId61"/>
    <p:sldId id="514" r:id="rId62"/>
    <p:sldId id="516" r:id="rId63"/>
    <p:sldId id="518" r:id="rId64"/>
    <p:sldId id="519" r:id="rId65"/>
    <p:sldId id="515" r:id="rId66"/>
    <p:sldId id="520" r:id="rId67"/>
    <p:sldId id="523" r:id="rId68"/>
    <p:sldId id="524" r:id="rId69"/>
    <p:sldId id="525" r:id="rId70"/>
    <p:sldId id="526" r:id="rId71"/>
    <p:sldId id="527" r:id="rId72"/>
    <p:sldId id="528" r:id="rId73"/>
    <p:sldId id="529" r:id="rId74"/>
    <p:sldId id="530" r:id="rId75"/>
    <p:sldId id="531" r:id="rId76"/>
    <p:sldId id="532" r:id="rId77"/>
    <p:sldId id="534" r:id="rId78"/>
    <p:sldId id="540" r:id="rId79"/>
    <p:sldId id="544" r:id="rId80"/>
    <p:sldId id="542" r:id="rId81"/>
    <p:sldId id="559" r:id="rId8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65C"/>
    <a:srgbClr val="7F7F7F"/>
    <a:srgbClr val="7030A0"/>
    <a:srgbClr val="4F6228"/>
    <a:srgbClr val="FFC000"/>
    <a:srgbClr val="4BACC6"/>
    <a:srgbClr val="70C69F"/>
    <a:srgbClr val="64D1D6"/>
    <a:srgbClr val="67CF9D"/>
    <a:srgbClr val="E9C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0" autoAdjust="0"/>
  </p:normalViewPr>
  <p:slideViewPr>
    <p:cSldViewPr>
      <p:cViewPr varScale="1">
        <p:scale>
          <a:sx n="108" d="100"/>
          <a:sy n="108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623329054586804"/>
          <c:y val="0"/>
          <c:w val="0.51764125405463934"/>
          <c:h val="0.99928988421120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1F497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0.24706518254050899</c:v>
                </c:pt>
                <c:pt idx="1">
                  <c:v>0.43965452238955705</c:v>
                </c:pt>
                <c:pt idx="2">
                  <c:v>0.57050342031605417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rgbClr val="C0504D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0.75293481745949109</c:v>
                </c:pt>
                <c:pt idx="1">
                  <c:v>0.56034547761044307</c:v>
                </c:pt>
                <c:pt idx="2">
                  <c:v>0.42949657968394578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33328296"/>
        <c:axId val="133327512"/>
      </c:barChart>
      <c:catAx>
        <c:axId val="133328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33327512"/>
        <c:crosses val="autoZero"/>
        <c:auto val="1"/>
        <c:lblAlgn val="ctr"/>
        <c:lblOffset val="100"/>
        <c:noMultiLvlLbl val="0"/>
      </c:catAx>
      <c:valAx>
        <c:axId val="1333275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133328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+mn-lt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426118270548E-2"/>
          <c:y val="0.25202280407696104"/>
          <c:w val="0.94592166569756975"/>
          <c:h val="0.564599870899849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Totalmente adequada</c:v>
                </c:pt>
                <c:pt idx="1">
                  <c:v>Carga horária pequena</c:v>
                </c:pt>
                <c:pt idx="2">
                  <c:v>Carga horária extensa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0.53125788518782036</c:v>
                </c:pt>
                <c:pt idx="1">
                  <c:v>0.38291384729876804</c:v>
                </c:pt>
                <c:pt idx="2">
                  <c:v>8.5828267513411605E-2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5009712"/>
        <c:axId val="285010104"/>
      </c:barChart>
      <c:catAx>
        <c:axId val="28500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5010104"/>
        <c:crosses val="autoZero"/>
        <c:auto val="1"/>
        <c:lblAlgn val="ctr"/>
        <c:lblOffset val="100"/>
        <c:noMultiLvlLbl val="0"/>
      </c:catAx>
      <c:valAx>
        <c:axId val="2850101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500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9803678786378E-2"/>
          <c:y val="8.8033332938109096E-2"/>
          <c:w val="0.94592166569756975"/>
          <c:h val="0.53782929502765686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Totalmente adequada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0.21697710870731124</c:v>
                </c:pt>
                <c:pt idx="1">
                  <c:v>0.71433372393932648</c:v>
                </c:pt>
                <c:pt idx="2">
                  <c:v>0.49757570982224741</c:v>
                </c:pt>
                <c:pt idx="3">
                  <c:v>0.4218523674968111</c:v>
                </c:pt>
                <c:pt idx="4">
                  <c:v>0.7051282051282054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Pequena, poderia ser maior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0.56604578258537752</c:v>
                </c:pt>
                <c:pt idx="1">
                  <c:v>0.1428331380303367</c:v>
                </c:pt>
                <c:pt idx="2">
                  <c:v>0.41155512686533074</c:v>
                </c:pt>
                <c:pt idx="3">
                  <c:v>0.4685642286614774</c:v>
                </c:pt>
                <c:pt idx="4">
                  <c:v>0.25641025641025617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Muito extensa , deveria ser menor</c:v>
                </c:pt>
              </c:strCache>
            </c:strRef>
          </c:tx>
          <c:invertIfNegative val="0"/>
          <c:dLbls>
            <c:dLbl>
              <c:idx val="4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0.21697710870731124</c:v>
                </c:pt>
                <c:pt idx="1">
                  <c:v>0.1428331380303367</c:v>
                </c:pt>
                <c:pt idx="2">
                  <c:v>9.0869163312421758E-2</c:v>
                </c:pt>
                <c:pt idx="3">
                  <c:v>0.10958340384171156</c:v>
                </c:pt>
                <c:pt idx="4">
                  <c:v>3.8461538461538464E-2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5010888"/>
        <c:axId val="285011280"/>
      </c:barChart>
      <c:catAx>
        <c:axId val="28501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5011280"/>
        <c:crosses val="autoZero"/>
        <c:auto val="1"/>
        <c:lblAlgn val="ctr"/>
        <c:lblOffset val="100"/>
        <c:noMultiLvlLbl val="0"/>
      </c:catAx>
      <c:valAx>
        <c:axId val="2850112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50108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27786608135391E-3"/>
          <c:y val="0.86744506758129725"/>
          <c:w val="0.97620047105745744"/>
          <c:h val="7.2058438125672308E-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426118270548E-2"/>
          <c:y val="0.14179948251452373"/>
          <c:w val="0.94592166569756975"/>
          <c:h val="0.529052415745878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Acha importante, mas ainda não teve tempo</c:v>
                </c:pt>
                <c:pt idx="1">
                  <c:v>Acha importante, mas os alunos já estão sobrecarregados com outras atividades/tarefas</c:v>
                </c:pt>
                <c:pt idx="2">
                  <c:v>Acha que não é importante para o aluno</c:v>
                </c:pt>
                <c:pt idx="3">
                  <c:v>Outros motivos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0.26215980123136329</c:v>
                </c:pt>
                <c:pt idx="1">
                  <c:v>4.2212692007901537E-2</c:v>
                </c:pt>
                <c:pt idx="2">
                  <c:v>2.1149000754805181E-2</c:v>
                </c:pt>
                <c:pt idx="3">
                  <c:v>0.67447850600592996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257672"/>
        <c:axId val="286258064"/>
      </c:barChart>
      <c:catAx>
        <c:axId val="286257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pt-BR"/>
          </a:p>
        </c:txPr>
        <c:crossAx val="286258064"/>
        <c:crosses val="autoZero"/>
        <c:auto val="1"/>
        <c:lblAlgn val="ctr"/>
        <c:lblOffset val="100"/>
        <c:noMultiLvlLbl val="0"/>
      </c:catAx>
      <c:valAx>
        <c:axId val="2862580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6257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392578744704E-2"/>
          <c:y val="0.124479120687278"/>
          <c:w val="0.94592166569756975"/>
          <c:h val="0.721670662430528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0.92578890621675924</c:v>
                </c:pt>
                <c:pt idx="1">
                  <c:v>7.4211093783240756E-2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0.88681084224733364</c:v>
                </c:pt>
                <c:pt idx="1">
                  <c:v>0.11318915775266623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258848"/>
        <c:axId val="286259240"/>
      </c:barChart>
      <c:catAx>
        <c:axId val="286258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259240"/>
        <c:crosses val="autoZero"/>
        <c:auto val="1"/>
        <c:lblAlgn val="ctr"/>
        <c:lblOffset val="100"/>
        <c:noMultiLvlLbl val="0"/>
      </c:catAx>
      <c:valAx>
        <c:axId val="28625924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6258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6896300813496E-2"/>
          <c:y val="0.19349382635645848"/>
          <c:w val="0.94592166569756975"/>
          <c:h val="0.529052415745878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Aumento do interesse do aluno pela aula</c:v>
                </c:pt>
                <c:pt idx="1">
                  <c:v>Maior interação da turma</c:v>
                </c:pt>
                <c:pt idx="2">
                  <c:v>Melhoria no rendimento escolar</c:v>
                </c:pt>
                <c:pt idx="3">
                  <c:v>Aumento da concentração dos alunos na aula</c:v>
                </c:pt>
                <c:pt idx="4">
                  <c:v>Maior facilidade no aprendizado</c:v>
                </c:pt>
                <c:pt idx="5">
                  <c:v>Outras mudanças</c:v>
                </c:pt>
                <c:pt idx="6">
                  <c:v>Não houve mudanças</c:v>
                </c:pt>
                <c:pt idx="7">
                  <c:v>Não sabe dizer</c:v>
                </c:pt>
              </c:strCache>
            </c:strRef>
          </c:cat>
          <c:val>
            <c:numRef>
              <c:f>Plan1!$B$2:$B$9</c:f>
              <c:numCache>
                <c:formatCode>###0.0%</c:formatCode>
                <c:ptCount val="8"/>
                <c:pt idx="0">
                  <c:v>0.7174373828114472</c:v>
                </c:pt>
                <c:pt idx="1">
                  <c:v>0.66596932703106104</c:v>
                </c:pt>
                <c:pt idx="2">
                  <c:v>0.49394305705852964</c:v>
                </c:pt>
                <c:pt idx="3">
                  <c:v>0.49230806797696852</c:v>
                </c:pt>
                <c:pt idx="4">
                  <c:v>0.45258936687384327</c:v>
                </c:pt>
                <c:pt idx="5">
                  <c:v>6.2350613736080411E-2</c:v>
                </c:pt>
                <c:pt idx="6">
                  <c:v>1.305384018835032E-2</c:v>
                </c:pt>
                <c:pt idx="7" formatCode="####.0%">
                  <c:v>6.9673462353156655E-3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260416"/>
        <c:axId val="286260808"/>
      </c:barChart>
      <c:catAx>
        <c:axId val="28626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286260808"/>
        <c:crosses val="autoZero"/>
        <c:auto val="1"/>
        <c:lblAlgn val="ctr"/>
        <c:lblOffset val="100"/>
        <c:noMultiLvlLbl val="0"/>
      </c:catAx>
      <c:valAx>
        <c:axId val="286260808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862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392578744704E-2"/>
          <c:y val="0.124479120687278"/>
          <c:w val="0.88098510619244985"/>
          <c:h val="0.721670662430528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0.18443075428346481</c:v>
                </c:pt>
                <c:pt idx="1">
                  <c:v>0.81556924571653522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0.18500452158680475</c:v>
                </c:pt>
                <c:pt idx="1">
                  <c:v>0.81499547841319531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670312"/>
        <c:axId val="286670704"/>
      </c:barChart>
      <c:catAx>
        <c:axId val="286670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670704"/>
        <c:crosses val="autoZero"/>
        <c:auto val="1"/>
        <c:lblAlgn val="ctr"/>
        <c:lblOffset val="100"/>
        <c:noMultiLvlLbl val="0"/>
      </c:catAx>
      <c:valAx>
        <c:axId val="286670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66703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56184347321421E-2"/>
          <c:y val="0.13216897552567206"/>
          <c:w val="0.94592166569756975"/>
          <c:h val="0.56379143772622331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0.20073042296589275</c:v>
                </c:pt>
                <c:pt idx="1">
                  <c:v>0.28575029295449494</c:v>
                </c:pt>
                <c:pt idx="2">
                  <c:v>0.20762420779668556</c:v>
                </c:pt>
                <c:pt idx="3">
                  <c:v>0.18680569290836302</c:v>
                </c:pt>
                <c:pt idx="4">
                  <c:v>0.12019230769230785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0.79926957703410739</c:v>
                </c:pt>
                <c:pt idx="1">
                  <c:v>0.71424970704550517</c:v>
                </c:pt>
                <c:pt idx="2">
                  <c:v>0.79237579220331267</c:v>
                </c:pt>
                <c:pt idx="3">
                  <c:v>0.8131943070916372</c:v>
                </c:pt>
                <c:pt idx="4">
                  <c:v>0.87980769230769329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6671488"/>
        <c:axId val="286671880"/>
      </c:barChart>
      <c:catAx>
        <c:axId val="286671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6671880"/>
        <c:crosses val="autoZero"/>
        <c:auto val="1"/>
        <c:lblAlgn val="ctr"/>
        <c:lblOffset val="100"/>
        <c:noMultiLvlLbl val="0"/>
      </c:catAx>
      <c:valAx>
        <c:axId val="2866718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6671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84150738386381"/>
          <c:y val="0.83109806780330431"/>
          <c:w val="0.50232572346810878"/>
          <c:h val="0.1611132893871258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358403396858493"/>
          <c:w val="0.99051510527640607"/>
          <c:h val="0.4763480127619451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Plan1!$A$2:$A$8</c:f>
              <c:strCache>
                <c:ptCount val="7"/>
                <c:pt idx="0">
                  <c:v>Entender a proposta do curso</c:v>
                </c:pt>
                <c:pt idx="1">
                  <c:v>Falta de estimulo ou incentivo familiar</c:v>
                </c:pt>
                <c:pt idx="2">
                  <c:v>Aprendizado ou entendimento do conteúdo</c:v>
                </c:pt>
                <c:pt idx="3">
                  <c:v>Dificuldade com suporte ou Material de Apoio</c:v>
                </c:pt>
                <c:pt idx="4">
                  <c:v>Falta de interesse</c:v>
                </c:pt>
                <c:pt idx="5">
                  <c:v>Outras dificuldades</c:v>
                </c:pt>
                <c:pt idx="6">
                  <c:v>Baixa frequencia</c:v>
                </c:pt>
              </c:strCache>
            </c:strRef>
          </c:cat>
          <c:val>
            <c:numRef>
              <c:f>Plan1!$B$2:$B$8</c:f>
              <c:numCache>
                <c:formatCode>###0.0%</c:formatCode>
                <c:ptCount val="7"/>
                <c:pt idx="0">
                  <c:v>0.31849451703671772</c:v>
                </c:pt>
                <c:pt idx="1">
                  <c:v>0.30509969933996062</c:v>
                </c:pt>
                <c:pt idx="2">
                  <c:v>0.26687544566822835</c:v>
                </c:pt>
                <c:pt idx="3" formatCode="0.0%">
                  <c:v>0.24450188836176978</c:v>
                </c:pt>
                <c:pt idx="4">
                  <c:v>0.21621446731748659</c:v>
                </c:pt>
                <c:pt idx="5" formatCode="0.0%">
                  <c:v>0.161</c:v>
                </c:pt>
                <c:pt idx="6">
                  <c:v>5.1180705661264786E-2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672664"/>
        <c:axId val="286673056"/>
      </c:barChart>
      <c:catAx>
        <c:axId val="286672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/>
            </a:pPr>
            <a:endParaRPr lang="pt-BR"/>
          </a:p>
        </c:txPr>
        <c:crossAx val="286673056"/>
        <c:crosses val="autoZero"/>
        <c:auto val="1"/>
        <c:lblAlgn val="ctr"/>
        <c:lblOffset val="100"/>
        <c:noMultiLvlLbl val="0"/>
      </c:catAx>
      <c:valAx>
        <c:axId val="28667305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86672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426118270548E-2"/>
          <c:y val="0.13628820281796064"/>
          <c:w val="0.94592166569756975"/>
          <c:h val="0.7199374565264732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Até 30</c:v>
                </c:pt>
                <c:pt idx="1">
                  <c:v>de 31 a 80</c:v>
                </c:pt>
                <c:pt idx="2">
                  <c:v>de 80 a 199</c:v>
                </c:pt>
                <c:pt idx="3">
                  <c:v>de 200 a 299</c:v>
                </c:pt>
                <c:pt idx="4">
                  <c:v>300 ou mais</c:v>
                </c:pt>
                <c:pt idx="5">
                  <c:v>NR/NS</c:v>
                </c:pt>
              </c:strCache>
            </c:strRef>
          </c:cat>
          <c:val>
            <c:numRef>
              <c:f>Plan1!$B$2:$B$7</c:f>
              <c:numCache>
                <c:formatCode>0.0%</c:formatCode>
                <c:ptCount val="6"/>
                <c:pt idx="0">
                  <c:v>0.22</c:v>
                </c:pt>
                <c:pt idx="1">
                  <c:v>0.157</c:v>
                </c:pt>
                <c:pt idx="2">
                  <c:v>0.17100000000000001</c:v>
                </c:pt>
                <c:pt idx="3">
                  <c:v>9.4E-2</c:v>
                </c:pt>
                <c:pt idx="4">
                  <c:v>0.17799999999999999</c:v>
                </c:pt>
                <c:pt idx="5">
                  <c:v>0.19700000000000001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673840"/>
        <c:axId val="287326136"/>
      </c:barChart>
      <c:catAx>
        <c:axId val="28667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87326136"/>
        <c:crosses val="autoZero"/>
        <c:auto val="1"/>
        <c:lblAlgn val="ctr"/>
        <c:lblOffset val="100"/>
        <c:noMultiLvlLbl val="0"/>
      </c:catAx>
      <c:valAx>
        <c:axId val="287326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667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56184347321425E-2"/>
          <c:y val="0.10101440428739233"/>
          <c:w val="0.94592166569756975"/>
          <c:h val="0.62350436593292613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Até 30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 formatCode="0%">
                  <c:v>0.10027365875391142</c:v>
                </c:pt>
                <c:pt idx="1">
                  <c:v>0.1428331380303367</c:v>
                </c:pt>
                <c:pt idx="2">
                  <c:v>0.23544541544702691</c:v>
                </c:pt>
                <c:pt idx="3">
                  <c:v>0.15451622016377248</c:v>
                </c:pt>
                <c:pt idx="4">
                  <c:v>0.23305084745762705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 31 a 80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 formatCode="0%">
                  <c:v>0.10027365875391142</c:v>
                </c:pt>
                <c:pt idx="1">
                  <c:v>0</c:v>
                </c:pt>
                <c:pt idx="2">
                  <c:v>0.14279008951602407</c:v>
                </c:pt>
                <c:pt idx="3">
                  <c:v>0.10353103694531235</c:v>
                </c:pt>
                <c:pt idx="4">
                  <c:v>0.15254237288135594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80 a 199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 formatCode="0%">
                  <c:v>0.25068414688477858</c:v>
                </c:pt>
                <c:pt idx="1">
                  <c:v>0.28566627606067341</c:v>
                </c:pt>
                <c:pt idx="2">
                  <c:v>0.17281144722706304</c:v>
                </c:pt>
                <c:pt idx="3">
                  <c:v>0.18965749149082872</c:v>
                </c:pt>
                <c:pt idx="4">
                  <c:v>0.1440677966101695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200 a 299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2" formatCode="0.0%">
                  <c:v>0.12398137125854049</c:v>
                </c:pt>
                <c:pt idx="3" formatCode="0.0%">
                  <c:v>0.10345582248443705</c:v>
                </c:pt>
                <c:pt idx="4" formatCode="0.0%">
                  <c:v>4.2372881355932202E-2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300 ou mais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Plan1!$F$2:$F$6</c:f>
              <c:numCache>
                <c:formatCode>0.0%</c:formatCode>
                <c:ptCount val="5"/>
                <c:pt idx="0" formatCode="0%">
                  <c:v>0.25068414688477858</c:v>
                </c:pt>
                <c:pt idx="1">
                  <c:v>0.28583430984831637</c:v>
                </c:pt>
                <c:pt idx="2">
                  <c:v>0.18946713897693473</c:v>
                </c:pt>
                <c:pt idx="3">
                  <c:v>0.27598650008993064</c:v>
                </c:pt>
                <c:pt idx="4">
                  <c:v>9.7457627118644058E-2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NR/NS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Plan1!$G$2:$G$6</c:f>
              <c:numCache>
                <c:formatCode>0.0%</c:formatCode>
                <c:ptCount val="5"/>
                <c:pt idx="0" formatCode="0%">
                  <c:v>0.29808438872262</c:v>
                </c:pt>
                <c:pt idx="1">
                  <c:v>0.28566627606067341</c:v>
                </c:pt>
                <c:pt idx="2">
                  <c:v>0.13550453757441072</c:v>
                </c:pt>
                <c:pt idx="3">
                  <c:v>0.17285292882571873</c:v>
                </c:pt>
                <c:pt idx="4">
                  <c:v>0.33050847457627114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326920"/>
        <c:axId val="287327312"/>
      </c:barChart>
      <c:catAx>
        <c:axId val="287326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7327312"/>
        <c:crosses val="autoZero"/>
        <c:auto val="1"/>
        <c:lblAlgn val="ctr"/>
        <c:lblOffset val="100"/>
        <c:noMultiLvlLbl val="0"/>
      </c:catAx>
      <c:valAx>
        <c:axId val="287327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7326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27786608135391E-3"/>
          <c:y val="0.86744506758129725"/>
          <c:w val="0.96788769239664374"/>
          <c:h val="7.2058438125672308E-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31792552942613"/>
          <c:y val="0"/>
          <c:w val="0.48966910010786385"/>
          <c:h val="0.99928988421120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Até 18 anos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 formatCode="0.0%">
                  <c:v>1.7331561846123619E-3</c:v>
                </c:pt>
                <c:pt idx="1">
                  <c:v>6.894210368674164E-2</c:v>
                </c:pt>
                <c:pt idx="2">
                  <c:v>2.4059012752380791E-2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 19 a 25 anos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Plan1!$C$2:$C$4</c:f>
              <c:numCache>
                <c:formatCode>###0.0%</c:formatCode>
                <c:ptCount val="3"/>
                <c:pt idx="0" formatCode="0.0%">
                  <c:v>5.7719743264308371E-2</c:v>
                </c:pt>
                <c:pt idx="1">
                  <c:v>0.53370799728858465</c:v>
                </c:pt>
                <c:pt idx="2">
                  <c:v>0.66866954963241942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26 a 35 anos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Plan1!$D$2:$D$4</c:f>
              <c:numCache>
                <c:formatCode>###0.0%</c:formatCode>
                <c:ptCount val="3"/>
                <c:pt idx="0" formatCode="0.0%">
                  <c:v>0.29097848300328827</c:v>
                </c:pt>
                <c:pt idx="1">
                  <c:v>0.25716363708891454</c:v>
                </c:pt>
                <c:pt idx="2">
                  <c:v>0.24707201353858416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36 a 45 anos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Plan1!$E$2:$E$4</c:f>
              <c:numCache>
                <c:formatCode>###0.0%</c:formatCode>
                <c:ptCount val="3"/>
                <c:pt idx="0" formatCode="0.0%">
                  <c:v>0.38372960513124704</c:v>
                </c:pt>
                <c:pt idx="1">
                  <c:v>9.0313106704976123E-2</c:v>
                </c:pt>
                <c:pt idx="2">
                  <c:v>4.9420598620541122E-2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46 a 55 anos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Plan1!$F$2:$F$4</c:f>
              <c:numCache>
                <c:formatCode>###0.0%</c:formatCode>
                <c:ptCount val="3"/>
                <c:pt idx="0" formatCode="0.0%">
                  <c:v>0.21296571842389553</c:v>
                </c:pt>
                <c:pt idx="1">
                  <c:v>3.4622327567654654E-2</c:v>
                </c:pt>
                <c:pt idx="2">
                  <c:v>1.0778825456075121E-2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Acima de 56 anos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Plan1!$G$2:$G$4</c:f>
              <c:numCache>
                <c:formatCode>###0.0%</c:formatCode>
                <c:ptCount val="3"/>
                <c:pt idx="0" formatCode="0.0%">
                  <c:v>5.2873293992648437E-2</c:v>
                </c:pt>
                <c:pt idx="1">
                  <c:v>1.5250827663152236E-2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1725968"/>
        <c:axId val="201726360"/>
      </c:barChart>
      <c:catAx>
        <c:axId val="2017259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pt-BR"/>
          </a:p>
        </c:txPr>
        <c:crossAx val="201726360"/>
        <c:crosses val="autoZero"/>
        <c:auto val="1"/>
        <c:lblAlgn val="ctr"/>
        <c:lblOffset val="100"/>
        <c:noMultiLvlLbl val="0"/>
      </c:catAx>
      <c:valAx>
        <c:axId val="20172636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01725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Franklin Gothic Demi" panose="020B0703020102020204" pitchFamily="34" charset="0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24794662366996E-3"/>
          <c:y val="0.21869142008983727"/>
          <c:w val="0.96947453856987498"/>
          <c:h val="0.6241960564781986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Até 99</c:v>
                </c:pt>
                <c:pt idx="1">
                  <c:v>de 100 a 199</c:v>
                </c:pt>
                <c:pt idx="2">
                  <c:v>de 200 a 299</c:v>
                </c:pt>
                <c:pt idx="3">
                  <c:v>de 300 a 399</c:v>
                </c:pt>
                <c:pt idx="4">
                  <c:v>de 400 a 499</c:v>
                </c:pt>
                <c:pt idx="5">
                  <c:v>de 500 a 799</c:v>
                </c:pt>
                <c:pt idx="6">
                  <c:v>Acima de 800</c:v>
                </c:pt>
                <c:pt idx="7">
                  <c:v>NR/NS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0.20585482670418817</c:v>
                </c:pt>
                <c:pt idx="1">
                  <c:v>0.10473231733938689</c:v>
                </c:pt>
                <c:pt idx="2">
                  <c:v>0.11227931498683813</c:v>
                </c:pt>
                <c:pt idx="3">
                  <c:v>8.1607631808587877E-2</c:v>
                </c:pt>
                <c:pt idx="4">
                  <c:v>4.2961809454373737E-2</c:v>
                </c:pt>
                <c:pt idx="5">
                  <c:v>8.2455086287698626E-2</c:v>
                </c:pt>
                <c:pt idx="6">
                  <c:v>0.11118397372123699</c:v>
                </c:pt>
                <c:pt idx="7">
                  <c:v>0.25892503969768954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328096"/>
        <c:axId val="287328488"/>
      </c:barChart>
      <c:catAx>
        <c:axId val="28732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7328488"/>
        <c:crosses val="autoZero"/>
        <c:auto val="1"/>
        <c:lblAlgn val="ctr"/>
        <c:lblOffset val="100"/>
        <c:noMultiLvlLbl val="0"/>
      </c:catAx>
      <c:valAx>
        <c:axId val="2873284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7328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41647457457013E-2"/>
          <c:y val="0.10101440428739233"/>
          <c:w val="0.94592166569756975"/>
          <c:h val="0.62350436593292613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Até 99</c:v>
                </c:pt>
              </c:strCache>
            </c:strRef>
          </c:tx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 formatCode="0.0%">
                  <c:v>5.0136829376955711E-2</c:v>
                </c:pt>
                <c:pt idx="2" formatCode="0.0%">
                  <c:v>0.20676126498745362</c:v>
                </c:pt>
                <c:pt idx="3" formatCode="0.0%">
                  <c:v>0.17155021775209195</c:v>
                </c:pt>
                <c:pt idx="4" formatCode="0.0%">
                  <c:v>0.24999999999999986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 100 a 199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2" formatCode="0.0%">
                  <c:v>0.14917506025708785</c:v>
                </c:pt>
                <c:pt idx="3" formatCode="0.0%">
                  <c:v>1.728004013516006E-2</c:v>
                </c:pt>
                <c:pt idx="4" formatCode="0.0%">
                  <c:v>5.9322033898305052E-2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200 a 299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54631101355899E-3"/>
                  <c:y val="7.7886428095699321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1">
                  <c:v>0.1428331380303367</c:v>
                </c:pt>
                <c:pt idx="2">
                  <c:v>0.13969839932708442</c:v>
                </c:pt>
                <c:pt idx="3">
                  <c:v>0.15549569961542842</c:v>
                </c:pt>
                <c:pt idx="4">
                  <c:v>4.6610169491525404E-2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300 a 399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25557321627092E-2"/>
                  <c:y val="0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05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09262202711797E-3"/>
                  <c:y val="-2.0442632041355635E-7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240203303074965E-2"/>
                  <c:y val="2.5962142698566439E-3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Plan1!$E$2:$E$6</c:f>
              <c:numCache>
                <c:formatCode>General</c:formatCode>
                <c:ptCount val="5"/>
                <c:pt idx="0" formatCode="0.0%">
                  <c:v>5.0136829376955711E-2</c:v>
                </c:pt>
                <c:pt idx="2" formatCode="0.0%">
                  <c:v>0.10236284593891606</c:v>
                </c:pt>
                <c:pt idx="3" formatCode="0.0%">
                  <c:v>0.103616450988295</c:v>
                </c:pt>
                <c:pt idx="4" formatCode="0.0%">
                  <c:v>3.3898305084745749E-2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de 400 a 499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552763780721554E-2"/>
                  <c:y val="2.5962142698566439E-3"/>
                </c:manualLayout>
              </c:layout>
              <c:spPr/>
              <c:txPr>
                <a:bodyPr/>
                <a:lstStyle/>
                <a:p>
                  <a:pPr>
                    <a:defRPr sz="11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418524405423594E-3"/>
                  <c:y val="-2.5962142698566916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938335982440617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Plan1!$F$2:$F$6</c:f>
              <c:numCache>
                <c:formatCode>General</c:formatCode>
                <c:ptCount val="5"/>
                <c:pt idx="0" formatCode="0.0%">
                  <c:v>5.0136829376955711E-2</c:v>
                </c:pt>
                <c:pt idx="2" formatCode="0.0%">
                  <c:v>4.3327163478016288E-2</c:v>
                </c:pt>
                <c:pt idx="3" formatCode="0.0%">
                  <c:v>8.6617181579860383E-2</c:v>
                </c:pt>
                <c:pt idx="4" formatCode="0.0%">
                  <c:v>2.542372881355931E-2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de 500 a 799</c:v>
                </c:pt>
              </c:strCache>
            </c:strRef>
          </c:tx>
          <c:invertIfNegative val="0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Plan1!$G$2:$G$6</c:f>
              <c:numCache>
                <c:formatCode>0.0%</c:formatCode>
                <c:ptCount val="5"/>
                <c:pt idx="0">
                  <c:v>9.8905364984354288E-2</c:v>
                </c:pt>
                <c:pt idx="1">
                  <c:v>0.1428331380303367</c:v>
                </c:pt>
                <c:pt idx="2">
                  <c:v>0.10259994404767184</c:v>
                </c:pt>
                <c:pt idx="3">
                  <c:v>3.4604437516975797E-2</c:v>
                </c:pt>
                <c:pt idx="4">
                  <c:v>5.084745762711862E-2</c:v>
                </c:pt>
              </c:numCache>
            </c:numRef>
          </c:val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Acima de 800</c:v>
                </c:pt>
              </c:strCache>
            </c:strRef>
          </c:tx>
          <c:invertIfNegative val="0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Plan1!$H$2:$H$6</c:f>
              <c:numCache>
                <c:formatCode>0.0%</c:formatCode>
                <c:ptCount val="5"/>
                <c:pt idx="0">
                  <c:v>0.50136829376955716</c:v>
                </c:pt>
                <c:pt idx="1">
                  <c:v>0.71433372393932648</c:v>
                </c:pt>
                <c:pt idx="2">
                  <c:v>6.1987701955565432E-2</c:v>
                </c:pt>
                <c:pt idx="3">
                  <c:v>0.18992823540884807</c:v>
                </c:pt>
                <c:pt idx="4">
                  <c:v>0.10593220338983043</c:v>
                </c:pt>
              </c:numCache>
            </c:numRef>
          </c:val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NR/NS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Plan1!$I$2:$I$6</c:f>
              <c:numCache>
                <c:formatCode>General</c:formatCode>
                <c:ptCount val="5"/>
                <c:pt idx="0" formatCode="0.0%">
                  <c:v>0.24931585311522145</c:v>
                </c:pt>
                <c:pt idx="2" formatCode="0.0%">
                  <c:v>0.19408762000820456</c:v>
                </c:pt>
                <c:pt idx="3" formatCode="0.0%">
                  <c:v>0.24090773700334028</c:v>
                </c:pt>
                <c:pt idx="4" formatCode="0.0%">
                  <c:v>0.42796610169491556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329272"/>
        <c:axId val="287329664"/>
      </c:barChart>
      <c:catAx>
        <c:axId val="28732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7329664"/>
        <c:crosses val="autoZero"/>
        <c:auto val="1"/>
        <c:lblAlgn val="ctr"/>
        <c:lblOffset val="100"/>
        <c:noMultiLvlLbl val="0"/>
      </c:catAx>
      <c:valAx>
        <c:axId val="2873296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7329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27786608135391E-3"/>
          <c:y val="0.86744506758129725"/>
          <c:w val="0.98169595957502287"/>
          <c:h val="0.13255493241870273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094725312847389E-2"/>
          <c:y val="0.1886443941785596"/>
          <c:w val="0.88634675196173951"/>
          <c:h val="0.5455171328917891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469167991220309E-2"/>
                  <c:y val="1.377791519530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54631101354884E-3"/>
                  <c:y val="1.6533498234365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Não e não pretende abrir</c:v>
                </c:pt>
                <c:pt idx="1">
                  <c:v>Não, mas pretende abrir nos próximos dois anos</c:v>
                </c:pt>
                <c:pt idx="2">
                  <c:v>Sim</c:v>
                </c:pt>
                <c:pt idx="3">
                  <c:v>Já tinha, só aperfeiçoei</c:v>
                </c:pt>
                <c:pt idx="4">
                  <c:v>Já tinha e não utilizei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0.46434061128141607</c:v>
                </c:pt>
                <c:pt idx="1">
                  <c:v>0.35500317245770335</c:v>
                </c:pt>
                <c:pt idx="2">
                  <c:v>0.1079594978347776</c:v>
                </c:pt>
                <c:pt idx="3">
                  <c:v>6.6724464008485584E-2</c:v>
                </c:pt>
                <c:pt idx="4">
                  <c:v>5.9722544176173658E-3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273155506779493E-3"/>
                  <c:y val="1.102211518120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98241770949129E-3"/>
                  <c:y val="5.5109491030793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273155506779493E-3"/>
                  <c:y val="8.26653214214034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Não e não pretende abrir</c:v>
                </c:pt>
                <c:pt idx="1">
                  <c:v>Não, mas pretende abrir nos próximos dois anos</c:v>
                </c:pt>
                <c:pt idx="2">
                  <c:v>Sim</c:v>
                </c:pt>
                <c:pt idx="3">
                  <c:v>Já tinha, só aperfeiçoei</c:v>
                </c:pt>
                <c:pt idx="4">
                  <c:v>Já tinha e não utilizei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0.47138073121552521</c:v>
                </c:pt>
                <c:pt idx="1">
                  <c:v>0.34169653028377911</c:v>
                </c:pt>
                <c:pt idx="2">
                  <c:v>8.6943863917202602E-2</c:v>
                </c:pt>
                <c:pt idx="3">
                  <c:v>8.4681142348897648E-2</c:v>
                </c:pt>
                <c:pt idx="4">
                  <c:v>1.5297732234595438E-2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669864"/>
        <c:axId val="287670256"/>
      </c:barChart>
      <c:catAx>
        <c:axId val="287669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7670256"/>
        <c:crosses val="autoZero"/>
        <c:auto val="1"/>
        <c:lblAlgn val="ctr"/>
        <c:lblOffset val="100"/>
        <c:noMultiLvlLbl val="0"/>
      </c:catAx>
      <c:valAx>
        <c:axId val="287670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7669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56184347321421E-2"/>
          <c:y val="8.8033332938109096E-2"/>
          <c:w val="0.94592166569756975"/>
          <c:h val="0.56379143772622331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4.3633584234758292E-2</c:v>
                </c:pt>
                <c:pt idx="1">
                  <c:v>0.14291715492415821</c:v>
                </c:pt>
                <c:pt idx="2">
                  <c:v>9.0326383534834298E-2</c:v>
                </c:pt>
                <c:pt idx="3">
                  <c:v>0.11105129714234026</c:v>
                </c:pt>
                <c:pt idx="4">
                  <c:v>7.2340425531915081E-2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Não, mas pretende abrir nos próximos dois anos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0.4339542174146227</c:v>
                </c:pt>
                <c:pt idx="1">
                  <c:v>0.42849941409101028</c:v>
                </c:pt>
                <c:pt idx="2">
                  <c:v>0.31449715528459454</c:v>
                </c:pt>
                <c:pt idx="3">
                  <c:v>0.33331926585196636</c:v>
                </c:pt>
                <c:pt idx="4">
                  <c:v>0.39148936170212889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Não e não pretende abrir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Plan1!$D$2:$D$6</c:f>
              <c:numCache>
                <c:formatCode>###0.0%</c:formatCode>
                <c:ptCount val="5"/>
                <c:pt idx="0">
                  <c:v>0.43633584234758294</c:v>
                </c:pt>
                <c:pt idx="1">
                  <c:v>0.14283313803033676</c:v>
                </c:pt>
                <c:pt idx="2">
                  <c:v>0.50405795728699065</c:v>
                </c:pt>
                <c:pt idx="3">
                  <c:v>0.52380627845071626</c:v>
                </c:pt>
                <c:pt idx="4">
                  <c:v>0.39148936170212889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Já tinha uma empresa, só aperfeiçoei</c:v>
                </c:pt>
              </c:strCache>
            </c:strRef>
          </c:tx>
          <c:invertIfNegative val="0"/>
          <c:dLbls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54631101355899E-3"/>
                  <c:y val="-1.2981480201924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Plan1!$E$2:$E$6</c:f>
              <c:numCache>
                <c:formatCode>###0.0%</c:formatCode>
                <c:ptCount val="5"/>
                <c:pt idx="0">
                  <c:v>4.2442771768278161E-2</c:v>
                </c:pt>
                <c:pt idx="1">
                  <c:v>0.28575029295449494</c:v>
                </c:pt>
                <c:pt idx="2">
                  <c:v>7.3538033923436649E-2</c:v>
                </c:pt>
                <c:pt idx="3">
                  <c:v>3.1823158554977311E-2</c:v>
                </c:pt>
                <c:pt idx="4">
                  <c:v>0.13191489361702152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Já tinha uma empresa e não utilizei o que aprendi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1563893304067696E-3"/>
                  <c:y val="-2.076971415885315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Plan1!$F$2:$F$6</c:f>
              <c:numCache>
                <c:formatCode>###0.0%</c:formatCode>
                <c:ptCount val="5"/>
                <c:pt idx="0">
                  <c:v>4.3633584234758292E-2</c:v>
                </c:pt>
                <c:pt idx="1">
                  <c:v>0</c:v>
                </c:pt>
                <c:pt idx="2">
                  <c:v>1.7580469970141802E-2</c:v>
                </c:pt>
                <c:pt idx="3">
                  <c:v>0</c:v>
                </c:pt>
                <c:pt idx="4">
                  <c:v>1.2765957446808539E-2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671040"/>
        <c:axId val="287671432"/>
      </c:barChart>
      <c:catAx>
        <c:axId val="28767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7671432"/>
        <c:crosses val="autoZero"/>
        <c:auto val="1"/>
        <c:lblAlgn val="ctr"/>
        <c:lblOffset val="100"/>
        <c:noMultiLvlLbl val="0"/>
      </c:catAx>
      <c:valAx>
        <c:axId val="2876714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7671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127786608135391E-3"/>
          <c:y val="0.79475106802531115"/>
          <c:w val="0.98169595957502287"/>
          <c:h val="0.20524893197468871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392578744704E-2"/>
          <c:y val="0.14337509956345826"/>
          <c:w val="0.85992460783804314"/>
          <c:h val="0.702774683554348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0.26853312026202059</c:v>
                </c:pt>
                <c:pt idx="1">
                  <c:v>0.73146687973797941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0.24651246024342391</c:v>
                </c:pt>
                <c:pt idx="1">
                  <c:v>0.75348753975657601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672216"/>
        <c:axId val="287672608"/>
      </c:barChart>
      <c:catAx>
        <c:axId val="287672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7672608"/>
        <c:crosses val="autoZero"/>
        <c:auto val="1"/>
        <c:lblAlgn val="ctr"/>
        <c:lblOffset val="100"/>
        <c:noMultiLvlLbl val="0"/>
      </c:catAx>
      <c:valAx>
        <c:axId val="2876726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7672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56184347321421E-2"/>
          <c:y val="0.13216897552567206"/>
          <c:w val="0.94592166569756975"/>
          <c:h val="0.56379143772622331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0.38194511781251839</c:v>
                </c:pt>
                <c:pt idx="1">
                  <c:v>0.66669934219089955</c:v>
                </c:pt>
                <c:pt idx="2">
                  <c:v>0.1596102909896141</c:v>
                </c:pt>
                <c:pt idx="3">
                  <c:v>0.15561665973650199</c:v>
                </c:pt>
                <c:pt idx="4">
                  <c:v>0.46296296296296435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</c:v>
                </c:pt>
                <c:pt idx="1">
                  <c:v>Formação de Jovens Empreendedores</c:v>
                </c:pt>
                <c:pt idx="2">
                  <c:v>JEPP (1º ao 5º anos)</c:v>
                </c:pt>
                <c:pt idx="3">
                  <c:v>JEPP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###0.0%</c:formatCode>
                <c:ptCount val="5"/>
                <c:pt idx="0">
                  <c:v>0.61805488218748195</c:v>
                </c:pt>
                <c:pt idx="1">
                  <c:v>0.33330065780910045</c:v>
                </c:pt>
                <c:pt idx="2">
                  <c:v>0.84038970901038501</c:v>
                </c:pt>
                <c:pt idx="3">
                  <c:v>0.84438334026349826</c:v>
                </c:pt>
                <c:pt idx="4">
                  <c:v>0.53703703703703898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8649208"/>
        <c:axId val="288649600"/>
      </c:barChart>
      <c:catAx>
        <c:axId val="288649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8649600"/>
        <c:crosses val="autoZero"/>
        <c:auto val="1"/>
        <c:lblAlgn val="ctr"/>
        <c:lblOffset val="100"/>
        <c:noMultiLvlLbl val="0"/>
      </c:catAx>
      <c:valAx>
        <c:axId val="2886496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86492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384150738386381"/>
          <c:y val="0.83109806780330431"/>
          <c:w val="0.50232572346810878"/>
          <c:h val="0.16111328938712582"/>
        </c:manualLayout>
      </c:layout>
      <c:overlay val="0"/>
      <c:txPr>
        <a:bodyPr/>
        <a:lstStyle/>
        <a:p>
          <a:pPr>
            <a:defRPr sz="18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426118270548E-2"/>
          <c:y val="0.14179948251452373"/>
          <c:w val="0.94592166569756975"/>
          <c:h val="0.529052415745878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Sem sugestão/ Está satisfeito</c:v>
                </c:pt>
                <c:pt idx="1">
                  <c:v>Maior carga horária</c:v>
                </c:pt>
                <c:pt idx="2">
                  <c:v>Outros</c:v>
                </c:pt>
                <c:pt idx="3">
                  <c:v>Material de apoio (entrega)</c:v>
                </c:pt>
                <c:pt idx="4">
                  <c:v>Mais suporte técnico</c:v>
                </c:pt>
                <c:pt idx="5">
                  <c:v>Mais cursos</c:v>
                </c:pt>
                <c:pt idx="6">
                  <c:v>Mais práticas</c:v>
                </c:pt>
                <c:pt idx="7">
                  <c:v>Encontro presencial</c:v>
                </c:pt>
              </c:strCache>
            </c:strRef>
          </c:cat>
          <c:val>
            <c:numRef>
              <c:f>Plan1!$B$2:$B$9</c:f>
              <c:numCache>
                <c:formatCode>0.0%</c:formatCode>
                <c:ptCount val="8"/>
                <c:pt idx="0">
                  <c:v>0.30840960050617328</c:v>
                </c:pt>
                <c:pt idx="1">
                  <c:v>0.29741539526627503</c:v>
                </c:pt>
                <c:pt idx="2" formatCode="###0.0%">
                  <c:v>0.122</c:v>
                </c:pt>
                <c:pt idx="3">
                  <c:v>8.6242530693031949E-2</c:v>
                </c:pt>
                <c:pt idx="4">
                  <c:v>7.5019105704277486E-2</c:v>
                </c:pt>
                <c:pt idx="5">
                  <c:v>5.1219799008612676E-2</c:v>
                </c:pt>
                <c:pt idx="6">
                  <c:v>3.7763533882649497E-2</c:v>
                </c:pt>
                <c:pt idx="7">
                  <c:v>2.18159974556103E-2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650384"/>
        <c:axId val="288650776"/>
      </c:barChart>
      <c:catAx>
        <c:axId val="28865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288650776"/>
        <c:crosses val="autoZero"/>
        <c:auto val="1"/>
        <c:lblAlgn val="ctr"/>
        <c:lblOffset val="100"/>
        <c:noMultiLvlLbl val="0"/>
      </c:catAx>
      <c:valAx>
        <c:axId val="2886507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865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392578744704E-2"/>
          <c:y val="0.10243381199840101"/>
          <c:w val="0.94592166569756975"/>
          <c:h val="0.7437159711194056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0.92315052359216421</c:v>
                </c:pt>
                <c:pt idx="1">
                  <c:v>7.6849476407835807E-2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651560"/>
        <c:axId val="288651952"/>
      </c:barChart>
      <c:catAx>
        <c:axId val="288651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8651952"/>
        <c:crosses val="autoZero"/>
        <c:auto val="1"/>
        <c:lblAlgn val="ctr"/>
        <c:lblOffset val="100"/>
        <c:noMultiLvlLbl val="0"/>
      </c:catAx>
      <c:valAx>
        <c:axId val="28865195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8651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392578744704E-2"/>
          <c:y val="0.14337509956345826"/>
          <c:w val="0.94592166569756975"/>
          <c:h val="0.7027746835543484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0.92059876562729703</c:v>
                </c:pt>
                <c:pt idx="1">
                  <c:v>7.9401234372702884E-2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8652736"/>
        <c:axId val="289038448"/>
      </c:barChart>
      <c:catAx>
        <c:axId val="288652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038448"/>
        <c:crosses val="autoZero"/>
        <c:auto val="1"/>
        <c:lblAlgn val="ctr"/>
        <c:lblOffset val="100"/>
        <c:noMultiLvlLbl val="0"/>
      </c:catAx>
      <c:valAx>
        <c:axId val="28903844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865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00605225283819E-2"/>
          <c:y val="6.0142162897958582E-2"/>
          <c:w val="0.97684186496989878"/>
          <c:h val="0.63348944687637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Universidade que estuda/estudava</c:v>
                </c:pt>
                <c:pt idx="1">
                  <c:v>Site/Portal do Sebrae</c:v>
                </c:pt>
                <c:pt idx="2">
                  <c:v>Outros sites da internet/redes sociais</c:v>
                </c:pt>
                <c:pt idx="3">
                  <c:v>Indicação de amigo/outro estudante</c:v>
                </c:pt>
                <c:pt idx="4">
                  <c:v>Por ter participado de outros projetos do Sebrae</c:v>
                </c:pt>
                <c:pt idx="5">
                  <c:v>Propaganda em TV/Rádio</c:v>
                </c:pt>
                <c:pt idx="6">
                  <c:v>Outros</c:v>
                </c:pt>
                <c:pt idx="7">
                  <c:v>Contato do Sebrae</c:v>
                </c:pt>
                <c:pt idx="8">
                  <c:v>Não lembra</c:v>
                </c:pt>
              </c:strCache>
            </c:strRef>
          </c:cat>
          <c:val>
            <c:numRef>
              <c:f>Plan1!$B$2:$B$10</c:f>
              <c:numCache>
                <c:formatCode>###0.0%</c:formatCode>
                <c:ptCount val="9"/>
                <c:pt idx="0">
                  <c:v>0.55635224287800367</c:v>
                </c:pt>
                <c:pt idx="1">
                  <c:v>0.14220545509291421</c:v>
                </c:pt>
                <c:pt idx="2">
                  <c:v>0.12290132281118409</c:v>
                </c:pt>
                <c:pt idx="3">
                  <c:v>0.11532777855090813</c:v>
                </c:pt>
                <c:pt idx="4">
                  <c:v>3.4852890328263102E-2</c:v>
                </c:pt>
                <c:pt idx="5">
                  <c:v>2.2611301459952483E-2</c:v>
                </c:pt>
                <c:pt idx="6">
                  <c:v>1.7442828266684012E-2</c:v>
                </c:pt>
                <c:pt idx="7">
                  <c:v>1.0938924339136586E-2</c:v>
                </c:pt>
                <c:pt idx="8">
                  <c:v>1.0824977210603914E-2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039624"/>
        <c:axId val="289040016"/>
      </c:barChart>
      <c:catAx>
        <c:axId val="289039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289040016"/>
        <c:crosses val="autoZero"/>
        <c:auto val="1"/>
        <c:lblAlgn val="ctr"/>
        <c:lblOffset val="100"/>
        <c:noMultiLvlLbl val="0"/>
      </c:catAx>
      <c:valAx>
        <c:axId val="289040016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89039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31792552942613"/>
          <c:y val="0"/>
          <c:w val="0.39039267491111518"/>
          <c:h val="0.99928988421120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Ensino médio incompleto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 formatCode="0.0%">
                  <c:v>1.7313494078389925E-3</c:v>
                </c:pt>
                <c:pt idx="1">
                  <c:v>1.8271717176530845E-2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Ensino médio completo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Plan1!$C$2:$C$4</c:f>
              <c:numCache>
                <c:formatCode>###0.0%</c:formatCode>
                <c:ptCount val="3"/>
                <c:pt idx="0" formatCode="0.0%">
                  <c:v>3.6098437889772642E-2</c:v>
                </c:pt>
                <c:pt idx="1">
                  <c:v>8.2261597104401257E-2</c:v>
                </c:pt>
                <c:pt idx="2">
                  <c:v>2.7855835580789804E-2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Superior incompleto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Plan1!$D$2:$D$4</c:f>
              <c:numCache>
                <c:formatCode>###0.0%</c:formatCode>
                <c:ptCount val="3"/>
                <c:pt idx="0" formatCode="0.0%">
                  <c:v>5.8433967077636886E-2</c:v>
                </c:pt>
                <c:pt idx="1">
                  <c:v>0.70008777781143039</c:v>
                </c:pt>
                <c:pt idx="2">
                  <c:v>0.5634174944002116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Superior completo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Plan1!$E$2:$E$4</c:f>
              <c:numCache>
                <c:formatCode>###0.0%</c:formatCode>
                <c:ptCount val="3"/>
                <c:pt idx="0" formatCode="0.0%">
                  <c:v>0.39162224270926316</c:v>
                </c:pt>
                <c:pt idx="1">
                  <c:v>0.15259319516206366</c:v>
                </c:pt>
                <c:pt idx="2">
                  <c:v>0.3221014782344549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Especialização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Plan1!$F$2:$F$4</c:f>
              <c:numCache>
                <c:formatCode>###0.0%</c:formatCode>
                <c:ptCount val="3"/>
                <c:pt idx="0" formatCode="0.0%">
                  <c:v>0.43672000888833779</c:v>
                </c:pt>
                <c:pt idx="1">
                  <c:v>3.358813996858398E-2</c:v>
                </c:pt>
                <c:pt idx="2">
                  <c:v>6.3980476532397107E-2</c:v>
                </c:pt>
              </c:numCache>
            </c:numRef>
          </c:val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Pós- Graduação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 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Plan1!$G$2:$G$4</c:f>
              <c:numCache>
                <c:formatCode>###0.0%</c:formatCode>
                <c:ptCount val="3"/>
                <c:pt idx="0" formatCode="0.0%">
                  <c:v>7.5393994027150482E-2</c:v>
                </c:pt>
                <c:pt idx="1">
                  <c:v>1.3197572777014029E-2</c:v>
                </c:pt>
                <c:pt idx="2">
                  <c:v>2.2644715252147729E-2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1727144"/>
        <c:axId val="201727536"/>
      </c:barChart>
      <c:catAx>
        <c:axId val="201727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pt-BR"/>
          </a:p>
        </c:txPr>
        <c:crossAx val="201727536"/>
        <c:crosses val="autoZero"/>
        <c:auto val="1"/>
        <c:lblAlgn val="ctr"/>
        <c:lblOffset val="100"/>
        <c:noMultiLvlLbl val="0"/>
      </c:catAx>
      <c:valAx>
        <c:axId val="2017275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017271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Franklin Gothic Demi" panose="020B0703020102020204" pitchFamily="34" charset="0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99351049210813E-2"/>
          <c:y val="0.124479120687278"/>
          <c:w val="0.94592166569756975"/>
          <c:h val="0.6555347363638979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0.86982248520710126</c:v>
                </c:pt>
                <c:pt idx="1">
                  <c:v>0.13017751479289874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0.88028802043685606</c:v>
                </c:pt>
                <c:pt idx="1">
                  <c:v>0.11971197956314407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040800"/>
        <c:axId val="289041192"/>
      </c:barChart>
      <c:catAx>
        <c:axId val="28904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041192"/>
        <c:crosses val="autoZero"/>
        <c:auto val="1"/>
        <c:lblAlgn val="ctr"/>
        <c:lblOffset val="100"/>
        <c:noMultiLvlLbl val="0"/>
      </c:catAx>
      <c:valAx>
        <c:axId val="2890411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9040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999351049210813E-2"/>
          <c:y val="5.5193864807950403E-2"/>
          <c:w val="0.94592166569756975"/>
          <c:h val="0.7437159711194056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###0.0%</c:formatCode>
                <c:ptCount val="2"/>
                <c:pt idx="0">
                  <c:v>0.86930693069307241</c:v>
                </c:pt>
                <c:pt idx="1">
                  <c:v>0.13069306930693037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0.86460347261961124</c:v>
                </c:pt>
                <c:pt idx="1">
                  <c:v>0.13539652738038882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714320"/>
        <c:axId val="289714712"/>
      </c:barChart>
      <c:catAx>
        <c:axId val="28971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714712"/>
        <c:crosses val="autoZero"/>
        <c:auto val="1"/>
        <c:lblAlgn val="ctr"/>
        <c:lblOffset val="100"/>
        <c:noMultiLvlLbl val="0"/>
      </c:catAx>
      <c:valAx>
        <c:axId val="289714712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8971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00605225283819E-2"/>
          <c:y val="8.9443072967026527E-2"/>
          <c:w val="0.97684186496989878"/>
          <c:h val="0.5622515347846057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5"/>
              </a:solidFill>
            </c:spPr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Plan1!$A$2:$A$10</c:f>
              <c:strCache>
                <c:ptCount val="9"/>
                <c:pt idx="0">
                  <c:v>Mais divulgação</c:v>
                </c:pt>
                <c:pt idx="1">
                  <c:v>Melhorar os jogos</c:v>
                </c:pt>
                <c:pt idx="2">
                  <c:v>Melhorar a plataforma virtual</c:v>
                </c:pt>
                <c:pt idx="3">
                  <c:v>Dar maior incentivo</c:v>
                </c:pt>
                <c:pt idx="4">
                  <c:v>Mais atividades online, presenciais</c:v>
                </c:pt>
                <c:pt idx="5">
                  <c:v>Explicar melhor as atividades</c:v>
                </c:pt>
                <c:pt idx="6">
                  <c:v>Melhorar a supervisão/ suporte</c:v>
                </c:pt>
                <c:pt idx="7">
                  <c:v>Outros</c:v>
                </c:pt>
                <c:pt idx="8">
                  <c:v>Sem sugestão/Não sabe</c:v>
                </c:pt>
              </c:strCache>
            </c:strRef>
          </c:cat>
          <c:val>
            <c:numRef>
              <c:f>Plan1!$B$2:$B$10</c:f>
              <c:numCache>
                <c:formatCode>###0.0%</c:formatCode>
                <c:ptCount val="9"/>
                <c:pt idx="0">
                  <c:v>0.47562546861616029</c:v>
                </c:pt>
                <c:pt idx="1">
                  <c:v>0.46436958138686746</c:v>
                </c:pt>
                <c:pt idx="2">
                  <c:v>0.44432831279292029</c:v>
                </c:pt>
                <c:pt idx="3">
                  <c:v>0.3566768136299639</c:v>
                </c:pt>
                <c:pt idx="4">
                  <c:v>0.33637750892617085</c:v>
                </c:pt>
                <c:pt idx="5">
                  <c:v>0.21576113395318847</c:v>
                </c:pt>
                <c:pt idx="6">
                  <c:v>0.20102010298368597</c:v>
                </c:pt>
                <c:pt idx="7">
                  <c:v>3.3818482736646782E-2</c:v>
                </c:pt>
                <c:pt idx="8" formatCode="####.0%">
                  <c:v>5.5606198723944312E-3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715888"/>
        <c:axId val="289716280"/>
      </c:barChart>
      <c:catAx>
        <c:axId val="28971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89716280"/>
        <c:crosses val="autoZero"/>
        <c:auto val="1"/>
        <c:lblAlgn val="ctr"/>
        <c:lblOffset val="100"/>
        <c:noMultiLvlLbl val="0"/>
      </c:catAx>
      <c:valAx>
        <c:axId val="28971628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89715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392578744704E-2"/>
          <c:y val="0.10558314181109775"/>
          <c:w val="0.85992460783804314"/>
          <c:h val="0.7405666413067090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0.0%</c:formatCode>
                <c:ptCount val="2"/>
                <c:pt idx="0">
                  <c:v>0.77788589311534095</c:v>
                </c:pt>
                <c:pt idx="1">
                  <c:v>0.22211410688465899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Plan1!$C$2:$C$3</c:f>
              <c:numCache>
                <c:formatCode>0.0%</c:formatCode>
                <c:ptCount val="2"/>
                <c:pt idx="0">
                  <c:v>0.77788589311534095</c:v>
                </c:pt>
                <c:pt idx="1">
                  <c:v>0.22211410688465899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9717064"/>
        <c:axId val="289717456"/>
      </c:barChart>
      <c:catAx>
        <c:axId val="289717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717456"/>
        <c:crosses val="autoZero"/>
        <c:auto val="1"/>
        <c:lblAlgn val="ctr"/>
        <c:lblOffset val="100"/>
        <c:noMultiLvlLbl val="0"/>
      </c:catAx>
      <c:valAx>
        <c:axId val="2897174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97170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25352338541728E-2"/>
          <c:y val="0.10873248604579257"/>
          <c:w val="0.94592166569756975"/>
          <c:h val="0.586644535212337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Aumento do conhecimento do empreendedorismo</c:v>
                </c:pt>
                <c:pt idx="1">
                  <c:v>Ampliou minha visão da área de planejamento e administração</c:v>
                </c:pt>
                <c:pt idx="2">
                  <c:v>Melhorou minha visão do mercado</c:v>
                </c:pt>
                <c:pt idx="3">
                  <c:v>Abriu minha mente</c:v>
                </c:pt>
                <c:pt idx="4">
                  <c:v>Outros</c:v>
                </c:pt>
              </c:strCache>
            </c:strRef>
          </c:cat>
          <c:val>
            <c:numRef>
              <c:f>Plan1!$B$2:$B$6</c:f>
              <c:numCache>
                <c:formatCode>###0.0%</c:formatCode>
                <c:ptCount val="5"/>
                <c:pt idx="0">
                  <c:v>0.56767755942943299</c:v>
                </c:pt>
                <c:pt idx="1">
                  <c:v>0.55161326509755082</c:v>
                </c:pt>
                <c:pt idx="2">
                  <c:v>0.51904053108972092</c:v>
                </c:pt>
                <c:pt idx="3">
                  <c:v>0.4649397227726022</c:v>
                </c:pt>
                <c:pt idx="4">
                  <c:v>2.2097927030682279E-2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137832"/>
        <c:axId val="290138224"/>
      </c:barChart>
      <c:catAx>
        <c:axId val="290137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90138224"/>
        <c:crosses val="autoZero"/>
        <c:auto val="1"/>
        <c:lblAlgn val="ctr"/>
        <c:lblOffset val="100"/>
        <c:noMultiLvlLbl val="0"/>
      </c:catAx>
      <c:valAx>
        <c:axId val="290138224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90137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6896300813496E-2"/>
          <c:y val="0.10847659568787384"/>
          <c:w val="0.94592166569756975"/>
          <c:h val="0.6833881304489201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Lbls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Plan1!$A$2:$A$9</c:f>
              <c:strCache>
                <c:ptCount val="8"/>
                <c:pt idx="0">
                  <c:v>Ampliação do conhecimento</c:v>
                </c:pt>
                <c:pt idx="1">
                  <c:v>Melhor desenvolvimento profissional</c:v>
                </c:pt>
                <c:pt idx="2">
                  <c:v>Garantia de um futuro melhor</c:v>
                </c:pt>
                <c:pt idx="3">
                  <c:v>Ajuda a economia e o desenvolvimento do país</c:v>
                </c:pt>
                <c:pt idx="4">
                  <c:v>Pretende agora abrir um negócio</c:v>
                </c:pt>
                <c:pt idx="5">
                  <c:v>Aproveitar as oportunidades</c:v>
                </c:pt>
                <c:pt idx="6">
                  <c:v>Outros</c:v>
                </c:pt>
                <c:pt idx="7">
                  <c:v>Nenhuma</c:v>
                </c:pt>
              </c:strCache>
            </c:strRef>
          </c:cat>
          <c:val>
            <c:numRef>
              <c:f>Plan1!$B$2:$B$9</c:f>
              <c:numCache>
                <c:formatCode>###0.0%</c:formatCode>
                <c:ptCount val="8"/>
                <c:pt idx="0">
                  <c:v>0.4487329814702341</c:v>
                </c:pt>
                <c:pt idx="1">
                  <c:v>0.40013469954485031</c:v>
                </c:pt>
                <c:pt idx="2">
                  <c:v>0.39913401158404538</c:v>
                </c:pt>
                <c:pt idx="3">
                  <c:v>0.35321837062767547</c:v>
                </c:pt>
                <c:pt idx="4">
                  <c:v>0.33377927847994676</c:v>
                </c:pt>
                <c:pt idx="5">
                  <c:v>0.32648818512851391</c:v>
                </c:pt>
                <c:pt idx="6">
                  <c:v>2.1999999999999999E-2</c:v>
                </c:pt>
                <c:pt idx="7" formatCode="####.0%">
                  <c:v>5.5606198723944312E-3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0139008"/>
        <c:axId val="290139400"/>
      </c:barChart>
      <c:catAx>
        <c:axId val="2901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90139400"/>
        <c:crosses val="autoZero"/>
        <c:auto val="1"/>
        <c:lblAlgn val="ctr"/>
        <c:lblOffset val="100"/>
        <c:noMultiLvlLbl val="0"/>
      </c:catAx>
      <c:valAx>
        <c:axId val="29013940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901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4293608953841"/>
          <c:y val="7.101214464702776E-4"/>
          <c:w val="0.4611604534979985"/>
          <c:h val="0.910655555505151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Pardo(a)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Plan1!$B$2:$B$4</c:f>
              <c:numCache>
                <c:formatCode>###0.0%</c:formatCode>
                <c:ptCount val="3"/>
                <c:pt idx="0" formatCode="0.0%">
                  <c:v>0.45591319877392117</c:v>
                </c:pt>
                <c:pt idx="1">
                  <c:v>0.36723862656752071</c:v>
                </c:pt>
                <c:pt idx="2">
                  <c:v>0.43216478694519372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Preto(a)/ Negro(a)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Plan1!$C$2:$C$4</c:f>
              <c:numCache>
                <c:formatCode>###0.0%</c:formatCode>
                <c:ptCount val="3"/>
                <c:pt idx="0" formatCode="0.0%">
                  <c:v>0.10089629619044235</c:v>
                </c:pt>
                <c:pt idx="1">
                  <c:v>8.8605429835425062E-2</c:v>
                </c:pt>
                <c:pt idx="2">
                  <c:v>8.1247246027599224E-2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Branco(a)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Plan1!$D$2:$D$4</c:f>
              <c:numCache>
                <c:formatCode>###0.0%</c:formatCode>
                <c:ptCount val="3"/>
                <c:pt idx="0" formatCode="0.0%">
                  <c:v>0.41674319973597329</c:v>
                </c:pt>
                <c:pt idx="1">
                  <c:v>0.52197577434342579</c:v>
                </c:pt>
                <c:pt idx="2">
                  <c:v>0.45687857016801531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Amarelo(a)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Plan1!$E$2:$E$4</c:f>
              <c:numCache>
                <c:formatCode>###0.0%</c:formatCode>
                <c:ptCount val="3"/>
                <c:pt idx="0" formatCode="0.0%">
                  <c:v>1.654121577902402E-2</c:v>
                </c:pt>
                <c:pt idx="1">
                  <c:v>1.8990746111811424E-2</c:v>
                </c:pt>
                <c:pt idx="2">
                  <c:v>2.9709396859191602E-2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Indígena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Plan1!$F$2:$F$4</c:f>
              <c:numCache>
                <c:formatCode>####.0%</c:formatCode>
                <c:ptCount val="3"/>
                <c:pt idx="0" formatCode="0.0%">
                  <c:v>9.9060895206391514E-3</c:v>
                </c:pt>
                <c:pt idx="1">
                  <c:v>3.1894231418186782E-3</c:v>
                </c:pt>
                <c:pt idx="2" formatCode="###0.0%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01728320"/>
        <c:axId val="201728712"/>
      </c:barChart>
      <c:catAx>
        <c:axId val="2017283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201728712"/>
        <c:crosses val="autoZero"/>
        <c:auto val="1"/>
        <c:lblAlgn val="ctr"/>
        <c:lblOffset val="100"/>
        <c:noMultiLvlLbl val="0"/>
      </c:catAx>
      <c:valAx>
        <c:axId val="2017287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01728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7374915331988203"/>
          <c:y val="0.33016285335521045"/>
          <c:w val="0.226250846680118"/>
          <c:h val="0.395034279498915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17235483048658E-3"/>
          <c:y val="0.15909136573477647"/>
          <c:w val="0.85981242322712204"/>
          <c:h val="0.57424441019555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Não entendeu o conteúdo</c:v>
                </c:pt>
                <c:pt idx="1">
                  <c:v>Entendeu pouco</c:v>
                </c:pt>
                <c:pt idx="2">
                  <c:v>Entendeu o conteúdo, mas tem dúvidas</c:v>
                </c:pt>
                <c:pt idx="3">
                  <c:v>Entendeu perfeitamente e não tem dúvidas</c:v>
                </c:pt>
              </c:strCache>
            </c:strRef>
          </c:cat>
          <c:val>
            <c:numRef>
              <c:f>Plan1!$B$2:$B$5</c:f>
              <c:numCache>
                <c:formatCode>###0.0%</c:formatCode>
                <c:ptCount val="4"/>
                <c:pt idx="0">
                  <c:v>1.0904687208747501E-3</c:v>
                </c:pt>
                <c:pt idx="1">
                  <c:v>3.1142682598417792E-2</c:v>
                </c:pt>
                <c:pt idx="2">
                  <c:v>0.2776186132962335</c:v>
                </c:pt>
                <c:pt idx="3">
                  <c:v>0.6874736458627736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8065C"/>
            </a:solidFill>
          </c:spPr>
          <c:invertIfNegative val="0"/>
          <c:dLbls>
            <c:dLbl>
              <c:idx val="2"/>
              <c:layout>
                <c:manualLayout>
                  <c:x val="7.301436290254054E-3"/>
                  <c:y val="9.5080566430620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76172354830475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Não entendeu o conteúdo</c:v>
                </c:pt>
                <c:pt idx="1">
                  <c:v>Entendeu pouco</c:v>
                </c:pt>
                <c:pt idx="2">
                  <c:v>Entendeu o conteúdo, mas tem dúvidas</c:v>
                </c:pt>
                <c:pt idx="3">
                  <c:v>Entendeu perfeitamente e não tem dúvidas</c:v>
                </c:pt>
              </c:strCache>
            </c:strRef>
          </c:cat>
          <c:val>
            <c:numRef>
              <c:f>Plan1!$C$2:$C$5</c:f>
              <c:numCache>
                <c:formatCode>0.0%</c:formatCode>
                <c:ptCount val="4"/>
                <c:pt idx="0">
                  <c:v>9.583218885693752E-3</c:v>
                </c:pt>
                <c:pt idx="1">
                  <c:v>2.0123269543744961E-2</c:v>
                </c:pt>
                <c:pt idx="2">
                  <c:v>0.22534061017544257</c:v>
                </c:pt>
                <c:pt idx="3">
                  <c:v>0.74495290139511883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729496"/>
        <c:axId val="284884480"/>
      </c:barChart>
      <c:catAx>
        <c:axId val="20172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pt-BR"/>
          </a:p>
        </c:txPr>
        <c:crossAx val="284884480"/>
        <c:crosses val="autoZero"/>
        <c:auto val="1"/>
        <c:lblAlgn val="ctr"/>
        <c:lblOffset val="100"/>
        <c:noMultiLvlLbl val="0"/>
      </c:catAx>
      <c:valAx>
        <c:axId val="284884480"/>
        <c:scaling>
          <c:orientation val="minMax"/>
        </c:scaling>
        <c:delete val="1"/>
        <c:axPos val="l"/>
        <c:numFmt formatCode="###0.0%" sourceLinked="1"/>
        <c:majorTickMark val="out"/>
        <c:minorTickMark val="none"/>
        <c:tickLblPos val="nextTo"/>
        <c:crossAx val="2017294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426118270548E-2"/>
          <c:y val="0.12251040124109724"/>
          <c:w val="0.94592166569756975"/>
          <c:h val="0.6197114733909892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Não entendeu o conteúdo</c:v>
                </c:pt>
                <c:pt idx="1">
                  <c:v>Entendeu pouco</c:v>
                </c:pt>
                <c:pt idx="2">
                  <c:v>Entendeu o conteúdo, mas tem dúvidas</c:v>
                </c:pt>
                <c:pt idx="3">
                  <c:v>Entendeu perfeitamente e não tem dúvidas</c:v>
                </c:pt>
              </c:strCache>
            </c:strRef>
          </c:cat>
          <c:val>
            <c:numRef>
              <c:f>Plan1!$B$2:$B$5</c:f>
              <c:numCache>
                <c:formatCode>0.0%</c:formatCode>
                <c:ptCount val="4"/>
                <c:pt idx="0">
                  <c:v>9.583218885693752E-3</c:v>
                </c:pt>
                <c:pt idx="1">
                  <c:v>2.0123269543744961E-2</c:v>
                </c:pt>
                <c:pt idx="2">
                  <c:v>0.22534061017544257</c:v>
                </c:pt>
                <c:pt idx="3">
                  <c:v>0.74495290139511883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85264"/>
        <c:axId val="284885656"/>
      </c:barChart>
      <c:catAx>
        <c:axId val="28488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885656"/>
        <c:crosses val="autoZero"/>
        <c:auto val="1"/>
        <c:lblAlgn val="ctr"/>
        <c:lblOffset val="100"/>
        <c:noMultiLvlLbl val="0"/>
      </c:catAx>
      <c:valAx>
        <c:axId val="2848856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488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37524417523243"/>
          <c:y val="7.1013731063842797E-4"/>
          <c:w val="0.41992978233554118"/>
          <c:h val="0.99928988421120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Não entendeu o conteúdo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Plan1!$B$2:$B$4</c:f>
              <c:numCache>
                <c:formatCode>0.0%</c:formatCode>
                <c:ptCount val="3"/>
                <c:pt idx="0">
                  <c:v>1.3209350802831137E-2</c:v>
                </c:pt>
                <c:pt idx="1">
                  <c:v>6.1318492434748947E-3</c:v>
                </c:pt>
                <c:pt idx="2">
                  <c:v>1.6985980574339993E-2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Entendeu pouco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Plan1!$C$2:$C$4</c:f>
              <c:numCache>
                <c:formatCode>0.0%</c:formatCode>
                <c:ptCount val="3"/>
                <c:pt idx="0">
                  <c:v>1.603578332196922E-2</c:v>
                </c:pt>
                <c:pt idx="1">
                  <c:v>1.9340991611095214E-2</c:v>
                </c:pt>
                <c:pt idx="2">
                  <c:v>3.7828624430367837E-2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Entendeu o conteúdo, mas tem dúvidas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Plan1!$D$2:$D$4</c:f>
              <c:numCache>
                <c:formatCode>0.0%</c:formatCode>
                <c:ptCount val="3"/>
                <c:pt idx="0">
                  <c:v>0.21861042514265397</c:v>
                </c:pt>
                <c:pt idx="1">
                  <c:v>0.23312088386294783</c:v>
                </c:pt>
                <c:pt idx="2">
                  <c:v>0.20393855194996544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Entendeu perfeitamente e não tem dúvidas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Plan1!$A$2:$A$4</c:f>
              <c:strCache>
                <c:ptCount val="3"/>
                <c:pt idx="0">
                  <c:v>Professor</c:v>
                </c:pt>
                <c:pt idx="1">
                  <c:v>Aluno do Programa Educação Empreendedora</c:v>
                </c:pt>
                <c:pt idx="2">
                  <c:v>Aluno do Desafio Universitário Empreendedor</c:v>
                </c:pt>
              </c:strCache>
            </c:strRef>
          </c:cat>
          <c:val>
            <c:numRef>
              <c:f>Plan1!$E$2:$E$4</c:f>
              <c:numCache>
                <c:formatCode>0.0%</c:formatCode>
                <c:ptCount val="3"/>
                <c:pt idx="0">
                  <c:v>0.75214444073254572</c:v>
                </c:pt>
                <c:pt idx="1">
                  <c:v>0.74140627528248204</c:v>
                </c:pt>
                <c:pt idx="2">
                  <c:v>0.74124684304532673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84886440"/>
        <c:axId val="284886832"/>
      </c:barChart>
      <c:catAx>
        <c:axId val="284886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4886832"/>
        <c:crosses val="autoZero"/>
        <c:auto val="1"/>
        <c:lblAlgn val="ctr"/>
        <c:lblOffset val="100"/>
        <c:noMultiLvlLbl val="0"/>
      </c:catAx>
      <c:valAx>
        <c:axId val="28488683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284886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3393358881551474"/>
          <c:y val="0.14609989452490568"/>
          <c:w val="0.26606641118448532"/>
          <c:h val="0.70863218948683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54426118270548E-2"/>
          <c:y val="0.1087324860457926"/>
          <c:w val="0.94592166569756975"/>
          <c:h val="0.6334894468763731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Até 5 anos</c:v>
                </c:pt>
                <c:pt idx="1">
                  <c:v>De 6 a 10 anos</c:v>
                </c:pt>
                <c:pt idx="2">
                  <c:v>De 11 a 15 anos</c:v>
                </c:pt>
                <c:pt idx="3">
                  <c:v>De 16 a 20 anos</c:v>
                </c:pt>
                <c:pt idx="4">
                  <c:v>Acima de 20 anos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0.33877492221912353</c:v>
                </c:pt>
                <c:pt idx="1">
                  <c:v>0.2358943435490776</c:v>
                </c:pt>
                <c:pt idx="2">
                  <c:v>0.12548300683579777</c:v>
                </c:pt>
                <c:pt idx="3">
                  <c:v>8.5810613971694108E-2</c:v>
                </c:pt>
                <c:pt idx="4">
                  <c:v>0.21401071986241377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87616"/>
        <c:axId val="284888008"/>
      </c:barChart>
      <c:catAx>
        <c:axId val="28488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4888008"/>
        <c:crosses val="autoZero"/>
        <c:auto val="1"/>
        <c:lblAlgn val="ctr"/>
        <c:lblOffset val="100"/>
        <c:noMultiLvlLbl val="0"/>
      </c:catAx>
      <c:valAx>
        <c:axId val="2848880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8488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9803678786378E-2"/>
          <c:y val="8.8033332938109096E-2"/>
          <c:w val="0.94592166569756975"/>
          <c:h val="0.53782929502765686"/>
        </c:manualLayout>
      </c:layout>
      <c:barChart>
        <c:barDir val="col"/>
        <c:grouping val="percentStacked"/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Até 5 anos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 - Capacitação do Professor</c:v>
                </c:pt>
                <c:pt idx="1">
                  <c:v>Formação de Jovens Empreendedores - Capacitação do Professor</c:v>
                </c:pt>
                <c:pt idx="2">
                  <c:v>JEPP - Capacitação do Professor (1º ao 5º anos)</c:v>
                </c:pt>
                <c:pt idx="3">
                  <c:v>JEPP - Capacitação do Professor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Plan1!$B$2:$B$6</c:f>
              <c:numCache>
                <c:formatCode>0.0%</c:formatCode>
                <c:ptCount val="5"/>
                <c:pt idx="0">
                  <c:v>0.34787786141158611</c:v>
                </c:pt>
                <c:pt idx="1">
                  <c:v>0.1428331380303367</c:v>
                </c:pt>
                <c:pt idx="2">
                  <c:v>0.24555349784527197</c:v>
                </c:pt>
                <c:pt idx="3">
                  <c:v>0.26978563960408686</c:v>
                </c:pt>
                <c:pt idx="4">
                  <c:v>0.59983793637507243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De 6 a 10 anos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 - Capacitação do Professor</c:v>
                </c:pt>
                <c:pt idx="1">
                  <c:v>Formação de Jovens Empreendedores - Capacitação do Professor</c:v>
                </c:pt>
                <c:pt idx="2">
                  <c:v>JEPP - Capacitação do Professor (1º ao 5º anos)</c:v>
                </c:pt>
                <c:pt idx="3">
                  <c:v>JEPP - Capacitação do Professor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Plan1!$C$2:$C$6</c:f>
              <c:numCache>
                <c:formatCode>0.0%</c:formatCode>
                <c:ptCount val="5"/>
                <c:pt idx="0">
                  <c:v>0.21816792117379136</c:v>
                </c:pt>
                <c:pt idx="1">
                  <c:v>0.28566627606067341</c:v>
                </c:pt>
                <c:pt idx="2">
                  <c:v>0.2372023326478031</c:v>
                </c:pt>
                <c:pt idx="3">
                  <c:v>0.25297649456577265</c:v>
                </c:pt>
                <c:pt idx="4">
                  <c:v>0.22547099736084217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De 11 a 15 anos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 - Capacitação do Professor</c:v>
                </c:pt>
                <c:pt idx="1">
                  <c:v>Formação de Jovens Empreendedores - Capacitação do Professor</c:v>
                </c:pt>
                <c:pt idx="2">
                  <c:v>JEPP - Capacitação do Professor (1º ao 5º anos)</c:v>
                </c:pt>
                <c:pt idx="3">
                  <c:v>JEPP - Capacitação do Professor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Plan1!$D$2:$D$6</c:f>
              <c:numCache>
                <c:formatCode>0.0%</c:formatCode>
                <c:ptCount val="5"/>
                <c:pt idx="0">
                  <c:v>4.244277176827814E-2</c:v>
                </c:pt>
                <c:pt idx="1">
                  <c:v>0.14291715492415819</c:v>
                </c:pt>
                <c:pt idx="2">
                  <c:v>0.13074762939469914</c:v>
                </c:pt>
                <c:pt idx="3">
                  <c:v>0.20672920361430397</c:v>
                </c:pt>
                <c:pt idx="4">
                  <c:v>8.9337564992031882E-2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De 16 a 20 anos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2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 - Capacitação do Professor</c:v>
                </c:pt>
                <c:pt idx="1">
                  <c:v>Formação de Jovens Empreendedores - Capacitação do Professor</c:v>
                </c:pt>
                <c:pt idx="2">
                  <c:v>JEPP - Capacitação do Professor (1º ao 5º anos)</c:v>
                </c:pt>
                <c:pt idx="3">
                  <c:v>JEPP - Capacitação do Professor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Plan1!$E$2:$E$6</c:f>
              <c:numCache>
                <c:formatCode>0.0%</c:formatCode>
                <c:ptCount val="5"/>
                <c:pt idx="0">
                  <c:v>8.7267168469516557E-2</c:v>
                </c:pt>
                <c:pt idx="1">
                  <c:v>0.1428331380303367</c:v>
                </c:pt>
                <c:pt idx="2">
                  <c:v>0.12465297356542498</c:v>
                </c:pt>
                <c:pt idx="3">
                  <c:v>1.5893287923371649E-2</c:v>
                </c:pt>
                <c:pt idx="4">
                  <c:v>2.1270848807626638E-2</c:v>
                </c:pt>
              </c:numCache>
            </c:numRef>
          </c:val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Acima de 20 anos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 b="1"/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Plan1!$A$2:$A$6</c:f>
              <c:strCache>
                <c:ptCount val="5"/>
                <c:pt idx="0">
                  <c:v>Despertar - Capacitação do Professor</c:v>
                </c:pt>
                <c:pt idx="1">
                  <c:v>Formação de Jovens Empreendedores - Capacitação do Professor</c:v>
                </c:pt>
                <c:pt idx="2">
                  <c:v>JEPP - Capacitação do Professor (1º ao 5º anos)</c:v>
                </c:pt>
                <c:pt idx="3">
                  <c:v>JEPP - Capacitação do Professor (1º ao 9º anos)</c:v>
                </c:pt>
                <c:pt idx="4">
                  <c:v>Pronatec Empreendedor</c:v>
                </c:pt>
              </c:strCache>
            </c:strRef>
          </c:cat>
          <c:val>
            <c:numRef>
              <c:f>Plan1!$F$2:$F$6</c:f>
              <c:numCache>
                <c:formatCode>0.0%</c:formatCode>
                <c:ptCount val="5"/>
                <c:pt idx="0">
                  <c:v>0.30424427717682784</c:v>
                </c:pt>
                <c:pt idx="1">
                  <c:v>0.28575029295449489</c:v>
                </c:pt>
                <c:pt idx="2">
                  <c:v>0.26184974326599786</c:v>
                </c:pt>
                <c:pt idx="3">
                  <c:v>0.253945707789272</c:v>
                </c:pt>
                <c:pt idx="4">
                  <c:v>6.3812546422879937E-2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5008536"/>
        <c:axId val="285008928"/>
      </c:barChart>
      <c:catAx>
        <c:axId val="285008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285008928"/>
        <c:crosses val="autoZero"/>
        <c:auto val="1"/>
        <c:lblAlgn val="ctr"/>
        <c:lblOffset val="100"/>
        <c:noMultiLvlLbl val="0"/>
      </c:catAx>
      <c:valAx>
        <c:axId val="2850089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85008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3854631101355899E-3"/>
          <c:y val="0.91158071016886022"/>
          <c:w val="0.97620047105745744"/>
          <c:h val="7.2058438125672308E-2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09925-C1EC-48A6-A851-CDA6F6E9AFA6}" type="datetimeFigureOut">
              <a:rPr lang="pt-BR" smtClean="0"/>
              <a:t>06/07/2016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65301-370B-4C36-A1A3-53E6E99B80B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43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5301-370B-4C36-A1A3-53E6E99B80BD}" type="slidenum">
              <a:rPr lang="pt-BR" smtClean="0"/>
              <a:t>78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3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5301-370B-4C36-A1A3-53E6E99B80BD}" type="slidenum">
              <a:rPr lang="pt-BR" smtClean="0"/>
              <a:t>79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3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65301-370B-4C36-A1A3-53E6E99B80BD}" type="slidenum">
              <a:rPr lang="pt-BR" smtClean="0"/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34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57DD-E3B1-45F8-B094-F36DFABA8D25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A555-A6DF-47C6-8AAC-CB3091E8FECD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646489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286C-C026-4016-8895-AAC8932F4F40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6D05-F287-4276-8C82-FC32A3D5AD11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0F3E-CE86-44DE-8CAC-56480E11D987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936E-A339-4211-8C69-1FC5FE2B7024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C652-672E-449A-93A4-21A853BC40D7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95DE-F60D-4955-BBFB-3BB70E5C2F96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5A46-300F-4FD7-ADD6-7C452399DFB2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9956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A464-243C-4844-9553-96832494CEF8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0400" y="6511503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096A-9033-4756-B2A2-6FB9C88C91DF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0400" y="6486103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3591-B616-45DE-B1C3-DCF9DD800425}" type="datetime1">
              <a:rPr lang="pt-BR" smtClean="0"/>
              <a:t>06/07/2016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18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2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5.xml"/><Relationship Id="rId7" Type="http://schemas.openxmlformats.org/officeDocument/2006/relationships/chart" Target="../charts/char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26.xml"/><Relationship Id="rId4" Type="http://schemas.openxmlformats.org/officeDocument/2006/relationships/image" Target="../media/image21.jpeg"/><Relationship Id="rId9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24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29.xml"/><Relationship Id="rId7" Type="http://schemas.openxmlformats.org/officeDocument/2006/relationships/slide" Target="slide3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slide" Target="slide30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3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image" Target="../media/image16.png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36.xml"/><Relationship Id="rId4" Type="http://schemas.openxmlformats.org/officeDocument/2006/relationships/chart" Target="../charts/char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5.xml"/><Relationship Id="rId4" Type="http://schemas.openxmlformats.org/officeDocument/2006/relationships/chart" Target="../charts/char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38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2.xml"/><Relationship Id="rId7" Type="http://schemas.openxmlformats.org/officeDocument/2006/relationships/slide" Target="slide4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14.xml"/><Relationship Id="rId7" Type="http://schemas.openxmlformats.org/officeDocument/2006/relationships/slide" Target="slide4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43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7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image" Target="../media/image16.png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hart" Target="../charts/chart17.xml"/><Relationship Id="rId7" Type="http://schemas.openxmlformats.org/officeDocument/2006/relationships/slide" Target="slide4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45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49.xml"/><Relationship Id="rId4" Type="http://schemas.openxmlformats.org/officeDocument/2006/relationships/chart" Target="../charts/chart1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51.xml"/><Relationship Id="rId4" Type="http://schemas.openxmlformats.org/officeDocument/2006/relationships/chart" Target="../charts/char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4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53.xml"/><Relationship Id="rId4" Type="http://schemas.openxmlformats.org/officeDocument/2006/relationships/chart" Target="../charts/chart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56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image" Target="../media/image16.png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58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slide" Target="slide6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slide" Target="slide7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93850" y="3825041"/>
            <a:ext cx="83563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Programa Nacional de Educação Empreendedora - PNEE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313" y="5199583"/>
            <a:ext cx="5041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Pesquisa</a:t>
            </a:r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Quantitativa – Maio/2016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21" y="5973644"/>
            <a:ext cx="1161007" cy="61101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t="24994" r="20766" b="30393"/>
          <a:stretch/>
        </p:blipFill>
        <p:spPr>
          <a:xfrm>
            <a:off x="2843808" y="5903507"/>
            <a:ext cx="1161007" cy="7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908686527"/>
              </p:ext>
            </p:extLst>
          </p:nvPr>
        </p:nvGraphicFramePr>
        <p:xfrm>
          <a:off x="275263" y="1292498"/>
          <a:ext cx="8826869" cy="504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10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1305" y="506696"/>
            <a:ext cx="916661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Faixa Etária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426139" y="2276872"/>
            <a:ext cx="127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 673  NR:3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448630" y="4005064"/>
            <a:ext cx="125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Base:987  NR: 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547664" y="573325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Base:176  NR:1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11398" y="6562165"/>
            <a:ext cx="171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NR:7</a:t>
            </a:r>
          </a:p>
        </p:txBody>
      </p:sp>
    </p:spTree>
    <p:extLst>
      <p:ext uri="{BB962C8B-B14F-4D97-AF65-F5344CB8AC3E}">
        <p14:creationId xmlns:p14="http://schemas.microsoft.com/office/powerpoint/2010/main" val="25050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ndi\Downloads\14894-NQ51TR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0" b="6933"/>
          <a:stretch/>
        </p:blipFill>
        <p:spPr bwMode="auto">
          <a:xfrm>
            <a:off x="0" y="1709721"/>
            <a:ext cx="9144000" cy="515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1397" y="0"/>
            <a:ext cx="9166795" cy="17097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Escolaridade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11397" y="6557126"/>
            <a:ext cx="210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    NR: 7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11</a:t>
            </a:fld>
            <a:endParaRPr lang="pt-BR" dirty="0"/>
          </a:p>
        </p:txBody>
      </p:sp>
      <p:pic>
        <p:nvPicPr>
          <p:cNvPr id="17" name="Imagem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251520" y="5716245"/>
            <a:ext cx="380664" cy="373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Retângulo com Canto Diagonal Aparado 13"/>
          <p:cNvSpPr/>
          <p:nvPr/>
        </p:nvSpPr>
        <p:spPr>
          <a:xfrm>
            <a:off x="2261573" y="2420888"/>
            <a:ext cx="4326651" cy="2448272"/>
          </a:xfrm>
          <a:prstGeom prst="snip2DiagRect">
            <a:avLst/>
          </a:prstGeom>
          <a:solidFill>
            <a:srgbClr val="7F7F7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Enquanto a maioria dos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professores</a:t>
            </a:r>
            <a:r>
              <a:rPr lang="pt-BR" sz="2400" b="1" dirty="0" smtClean="0"/>
              <a:t> possui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 superior completo ou especialização</a:t>
            </a:r>
            <a:r>
              <a:rPr lang="pt-BR" sz="2400" b="1" dirty="0" smtClean="0"/>
              <a:t>, a maioria dos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</a:t>
            </a:r>
            <a:r>
              <a:rPr lang="pt-BR" sz="2400" b="1" dirty="0" smtClean="0"/>
              <a:t> possui </a:t>
            </a: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ensino superior incompleto</a:t>
            </a:r>
            <a:r>
              <a:rPr lang="pt-BR" sz="2400" b="1" dirty="0" smtClean="0"/>
              <a:t>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5214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596570688"/>
              </p:ext>
            </p:extLst>
          </p:nvPr>
        </p:nvGraphicFramePr>
        <p:xfrm>
          <a:off x="275263" y="1292498"/>
          <a:ext cx="8826869" cy="504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12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-11305" y="506696"/>
            <a:ext cx="916661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Escolaridade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11397" y="6557126"/>
            <a:ext cx="210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NR: 7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26139" y="2276872"/>
            <a:ext cx="127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 673  NR:2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48630" y="4005064"/>
            <a:ext cx="125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Base:987  NR: 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403648" y="573325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Base:176  NR:1 </a:t>
            </a:r>
          </a:p>
        </p:txBody>
      </p:sp>
    </p:spTree>
    <p:extLst>
      <p:ext uri="{BB962C8B-B14F-4D97-AF65-F5344CB8AC3E}">
        <p14:creationId xmlns:p14="http://schemas.microsoft.com/office/powerpoint/2010/main" val="1418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537577"/>
              </a:clrFrom>
              <a:clrTo>
                <a:srgbClr val="5375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977" b="72908"/>
          <a:stretch/>
        </p:blipFill>
        <p:spPr>
          <a:xfrm>
            <a:off x="0" y="0"/>
            <a:ext cx="9155398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1397" y="0"/>
            <a:ext cx="9166795" cy="17097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Cor/Raça</a:t>
            </a: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13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11397" y="6550223"/>
            <a:ext cx="396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          NS/NR: 57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537577"/>
              </a:clrFrom>
              <a:clrTo>
                <a:srgbClr val="53757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8" t="34160" r="43939" b="43214"/>
          <a:stretch/>
        </p:blipFill>
        <p:spPr>
          <a:xfrm rot="21191362">
            <a:off x="3105979" y="2726386"/>
            <a:ext cx="2650958" cy="311224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 rot="20955608">
            <a:off x="524134" y="2771151"/>
            <a:ext cx="2263163" cy="2272069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 maioria </a:t>
            </a:r>
            <a:r>
              <a:rPr lang="pt-BR" dirty="0" smtClean="0">
                <a:latin typeface="Franklin Gothic Demi" panose="020B0703020102020204" pitchFamily="34" charset="0"/>
              </a:rPr>
              <a:t>se define como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brancos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 rot="728264">
            <a:off x="6272607" y="2798651"/>
            <a:ext cx="2232248" cy="2232248"/>
          </a:xfrm>
          <a:prstGeom prst="ellipse">
            <a:avLst/>
          </a:prstGeom>
          <a:solidFill>
            <a:srgbClr val="7F7F7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Em segundo lugar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pt-BR" dirty="0" smtClean="0">
                <a:latin typeface="Franklin Gothic Demi" panose="020B0703020102020204" pitchFamily="34" charset="0"/>
              </a:rPr>
              <a:t>destacam-se os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pardos</a:t>
            </a:r>
            <a:endParaRPr lang="pt-BR" dirty="0">
              <a:latin typeface="Franklin Gothic Demi" panose="020B0703020102020204" pitchFamily="34" charset="0"/>
            </a:endParaRPr>
          </a:p>
        </p:txBody>
      </p:sp>
      <p:pic>
        <p:nvPicPr>
          <p:cNvPr id="29" name="Imagem 28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131335" y="6165206"/>
            <a:ext cx="380664" cy="373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1537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864250222"/>
              </p:ext>
            </p:extLst>
          </p:nvPr>
        </p:nvGraphicFramePr>
        <p:xfrm>
          <a:off x="107504" y="1106340"/>
          <a:ext cx="8928992" cy="573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Cor/Raça</a:t>
            </a:r>
          </a:p>
        </p:txBody>
      </p:sp>
      <p:pic>
        <p:nvPicPr>
          <p:cNvPr id="22" name="Imagem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28128" y="6499778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14</a:t>
            </a:fld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475656" y="2060848"/>
            <a:ext cx="1273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 673  NR:14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520638" y="3933056"/>
            <a:ext cx="125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Base:987  NR: 38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619672" y="580526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Base:176  NR:5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1397" y="6550223"/>
            <a:ext cx="396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    NS/NR: 57</a:t>
            </a:r>
          </a:p>
        </p:txBody>
      </p:sp>
    </p:spTree>
    <p:extLst>
      <p:ext uri="{BB962C8B-B14F-4D97-AF65-F5344CB8AC3E}">
        <p14:creationId xmlns:p14="http://schemas.microsoft.com/office/powerpoint/2010/main" val="255886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49726" r="55455" b="41495"/>
          <a:stretch/>
        </p:blipFill>
        <p:spPr>
          <a:xfrm>
            <a:off x="0" y="0"/>
            <a:ext cx="9144000" cy="691828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66795" cy="1709721"/>
          </a:xfrm>
          <a:prstGeom prst="rect">
            <a:avLst/>
          </a:prstGeom>
          <a:solidFill>
            <a:srgbClr val="FA045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BLOCO 1 – </a:t>
            </a:r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Análise Geral 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15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2E2C2F"/>
              </a:clrFrom>
              <a:clrTo>
                <a:srgbClr val="2E2C2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6" r="55455" b="28485"/>
          <a:stretch/>
        </p:blipFill>
        <p:spPr>
          <a:xfrm>
            <a:off x="1842542" y="3992119"/>
            <a:ext cx="5458917" cy="267026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5516" y="2636912"/>
            <a:ext cx="8712969" cy="13388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Satisfação geral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Satisfação com o suporte às dúvidas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Nível de entendimento do conteúdo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Satisfação com a qualidade do conteúdo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5079" y="1918573"/>
            <a:ext cx="857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  <a:cs typeface="Aharoni" pitchFamily="2" charset="-79"/>
              </a:rPr>
              <a:t>Em uma análise geral, e posteriormente segmentada pelos perfis, foram abordados os seguintes temas:</a:t>
            </a:r>
            <a:endParaRPr lang="pt-BR" b="1" dirty="0">
              <a:solidFill>
                <a:schemeClr val="bg1"/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00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49726" r="55455" b="41495"/>
          <a:stretch/>
        </p:blipFill>
        <p:spPr>
          <a:xfrm>
            <a:off x="0" y="0"/>
            <a:ext cx="9144000" cy="691828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66795" cy="1709721"/>
          </a:xfrm>
          <a:prstGeom prst="rect">
            <a:avLst/>
          </a:prstGeom>
          <a:solidFill>
            <a:srgbClr val="FA045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Satisfação Geral com Curso/Treinamento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0" t="25000" r="25384" b="50000"/>
          <a:stretch/>
        </p:blipFill>
        <p:spPr>
          <a:xfrm>
            <a:off x="174622" y="5946118"/>
            <a:ext cx="359309" cy="369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16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6550223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</a:t>
            </a:r>
          </a:p>
        </p:txBody>
      </p:sp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643440" y="5956613"/>
            <a:ext cx="362666" cy="355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tângulo de cantos arredondados 2"/>
          <p:cNvSpPr/>
          <p:nvPr/>
        </p:nvSpPr>
        <p:spPr>
          <a:xfrm>
            <a:off x="1691680" y="3717032"/>
            <a:ext cx="2376264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Média 2015</a:t>
            </a:r>
          </a:p>
          <a:p>
            <a:pPr algn="ctr"/>
            <a:r>
              <a:rPr lang="pt-BR" sz="2800" b="1" dirty="0" smtClean="0"/>
              <a:t>8,64</a:t>
            </a:r>
            <a:endParaRPr lang="pt-BR" sz="28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076056" y="3696516"/>
            <a:ext cx="2376264" cy="1224136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Média 2016</a:t>
            </a:r>
          </a:p>
          <a:p>
            <a:pPr algn="ctr"/>
            <a:r>
              <a:rPr lang="pt-BR" sz="2800" b="1" dirty="0" smtClean="0"/>
              <a:t>8,91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85079" y="2276872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cs typeface="Aharoni" pitchFamily="2" charset="-79"/>
              </a:rPr>
              <a:t>Ocorreu um leve crescimento da satisfação geral em </a:t>
            </a:r>
            <a:r>
              <a:rPr lang="pt-BR" sz="2000" b="1" dirty="0" smtClean="0">
                <a:solidFill>
                  <a:schemeClr val="bg1"/>
                </a:solidFill>
                <a:cs typeface="Aharoni" pitchFamily="2" charset="-79"/>
              </a:rPr>
              <a:t>comparação </a:t>
            </a:r>
            <a:r>
              <a:rPr lang="pt-BR" sz="2000" b="1" dirty="0">
                <a:solidFill>
                  <a:schemeClr val="bg1"/>
                </a:solidFill>
                <a:cs typeface="Aharoni" pitchFamily="2" charset="-79"/>
              </a:rPr>
              <a:t>ao ano </a:t>
            </a:r>
            <a:r>
              <a:rPr lang="pt-BR" sz="2000" b="1" dirty="0" smtClean="0">
                <a:solidFill>
                  <a:schemeClr val="bg1"/>
                </a:solidFill>
                <a:cs typeface="Aharoni" pitchFamily="2" charset="-79"/>
              </a:rPr>
              <a:t>anterior, elevando-se ainda mais a elevada média anteriormente observada.</a:t>
            </a:r>
            <a:endParaRPr lang="pt-BR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2" name="Imagem 1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115616" y="5953114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833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Satisfação Geral com Curso/Treinamento*</a:t>
            </a:r>
            <a:endParaRPr lang="pt-BR" sz="2400" b="1" dirty="0">
              <a:solidFill>
                <a:schemeClr val="bg1"/>
              </a:solidFill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22" name="Imagem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125140"/>
              </p:ext>
            </p:extLst>
          </p:nvPr>
        </p:nvGraphicFramePr>
        <p:xfrm>
          <a:off x="248556" y="2143924"/>
          <a:ext cx="8606487" cy="31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689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</a:tblGrid>
              <a:tr h="51588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23,4%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38,8%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8,91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-22610" y="6557126"/>
            <a:ext cx="171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NS:2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647058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17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934" y="528204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grau de satisfação geral com o curso/treinamento que o(a) Sr.(a) realizou? Favor atribuir uma nota de 0 a 10, onde zero significa que ficou “totalmente insatisfeito(a)” e 10 “totalmente satisfeito(a).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0362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Satisfação Geral com Curso/Treinamento*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116439"/>
              </p:ext>
            </p:extLst>
          </p:nvPr>
        </p:nvGraphicFramePr>
        <p:xfrm>
          <a:off x="135388" y="2348881"/>
          <a:ext cx="8850613" cy="277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596"/>
                <a:gridCol w="2416339"/>
                <a:gridCol w="2416339"/>
                <a:gridCol w="2416339"/>
              </a:tblGrid>
              <a:tr h="9027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effectLst/>
                        </a:rPr>
                        <a:t>Professor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Aluno do Programa Educação Empreendedora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Aluno do Desafio Universitário </a:t>
                      </a:r>
                      <a:r>
                        <a:rPr lang="pt-BR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Empreendedor</a:t>
                      </a:r>
                      <a:endParaRPr lang="pt-BR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</a:tr>
              <a:tr h="936894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8,95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8,92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8,77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894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8,91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4274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0934" y="528204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grau de satisfação geral com o curso/treinamento que o(a) Sr.(a) realizou? Favor atribuir uma nota de 0 a 10, onde zero significa que ficou “totalmente insatisfeito(a)” e 10 “totalmente satisfeito(a).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2610" y="6557126"/>
            <a:ext cx="171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NS:2 </a:t>
            </a:r>
          </a:p>
        </p:txBody>
      </p:sp>
    </p:spTree>
    <p:extLst>
      <p:ext uri="{BB962C8B-B14F-4D97-AF65-F5344CB8AC3E}">
        <p14:creationId xmlns:p14="http://schemas.microsoft.com/office/powerpoint/2010/main" val="6038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Satisfação Geral com Curso/Treinamento*</a:t>
            </a:r>
          </a:p>
        </p:txBody>
      </p:sp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4274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19</a:t>
            </a:fld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371" y="5877272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grau de satisfação geral com o curso/treinamento que o(a) Sr.(a) realizou? Favor atribuir uma nota de 0 a 10, onde zero significa que ficou “totalmente insatisfeito(a)” e 10 “totalmente satisfeito(a).</a:t>
            </a:r>
            <a:endParaRPr lang="pt-BR" sz="1400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554965"/>
              </p:ext>
            </p:extLst>
          </p:nvPr>
        </p:nvGraphicFramePr>
        <p:xfrm>
          <a:off x="174077" y="1648778"/>
          <a:ext cx="8795846" cy="356044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005790"/>
                <a:gridCol w="1339722"/>
                <a:gridCol w="1450334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2015</a:t>
                      </a: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2016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Desafio Universitário Empreendedor (Desafio Universitário)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8,35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8,66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 - Capacitação do Professor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8,46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8,43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Disciplina de Empreendedorismo - Ensino Superior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8,32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8,88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Empreendedorismo em Dois Tempos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8,92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 - Capacitação do Professor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9,40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9,71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5º anos)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9,26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8,97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9º anos)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9,17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8,73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8,94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9,03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Semifinal - Desafio Universitário Empreendedor (Desafio Universitário)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9,28</a:t>
                      </a: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Geral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-22610" y="6557126"/>
            <a:ext cx="1714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NS:2 </a:t>
            </a:r>
          </a:p>
        </p:txBody>
      </p:sp>
    </p:spTree>
    <p:extLst>
      <p:ext uri="{BB962C8B-B14F-4D97-AF65-F5344CB8AC3E}">
        <p14:creationId xmlns:p14="http://schemas.microsoft.com/office/powerpoint/2010/main" val="18487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4572001" y="1412776"/>
            <a:ext cx="0" cy="54452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-22610" y="1412776"/>
            <a:ext cx="4304617" cy="736556"/>
            <a:chOff x="-22610" y="2075935"/>
            <a:chExt cx="4304617" cy="736556"/>
          </a:xfrm>
        </p:grpSpPr>
        <p:sp>
          <p:nvSpPr>
            <p:cNvPr id="11" name="Retângulo 10"/>
            <p:cNvSpPr/>
            <p:nvPr/>
          </p:nvSpPr>
          <p:spPr>
            <a:xfrm>
              <a:off x="0" y="2075935"/>
              <a:ext cx="4282007" cy="736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-22610" y="2259547"/>
              <a:ext cx="42839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Franklin Gothic Demi" panose="020B0703020102020204" pitchFamily="34" charset="0"/>
                  <a:cs typeface="Aharoni" pitchFamily="2" charset="-79"/>
                </a:rPr>
                <a:t>Índice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7504" y="2537856"/>
            <a:ext cx="4176464" cy="373564"/>
            <a:chOff x="251520" y="3055816"/>
            <a:chExt cx="4176464" cy="373564"/>
          </a:xfrm>
        </p:grpSpPr>
        <p:sp>
          <p:nvSpPr>
            <p:cNvPr id="14" name="Retângulo 13"/>
            <p:cNvSpPr/>
            <p:nvPr/>
          </p:nvSpPr>
          <p:spPr>
            <a:xfrm>
              <a:off x="251520" y="3055816"/>
              <a:ext cx="360040" cy="3731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13520" y="3056197"/>
              <a:ext cx="3814464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613520" y="3059667"/>
              <a:ext cx="367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Perfil dos respondentes</a:t>
              </a:r>
              <a:endParaRPr lang="pt-BR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07504" y="3174082"/>
            <a:ext cx="4176464" cy="374310"/>
            <a:chOff x="251520" y="3559492"/>
            <a:chExt cx="4041477" cy="374310"/>
          </a:xfrm>
        </p:grpSpPr>
        <p:sp>
          <p:nvSpPr>
            <p:cNvPr id="18" name="Retângulo 17"/>
            <p:cNvSpPr/>
            <p:nvPr/>
          </p:nvSpPr>
          <p:spPr>
            <a:xfrm>
              <a:off x="251520" y="3559492"/>
              <a:ext cx="360040" cy="373183"/>
            </a:xfrm>
            <a:prstGeom prst="rect">
              <a:avLst/>
            </a:prstGeom>
            <a:solidFill>
              <a:srgbClr val="FA045C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13519" y="3559873"/>
              <a:ext cx="3679477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22549" y="3564470"/>
              <a:ext cx="367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</a:rPr>
                <a:t>Bloco 1 – Satisfação Geral</a:t>
              </a:r>
              <a:endParaRPr lang="pt-BR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07504" y="3811054"/>
            <a:ext cx="4176464" cy="373564"/>
            <a:chOff x="251520" y="4063548"/>
            <a:chExt cx="4176464" cy="373564"/>
          </a:xfrm>
        </p:grpSpPr>
        <p:sp>
          <p:nvSpPr>
            <p:cNvPr id="22" name="Retângulo 21"/>
            <p:cNvSpPr/>
            <p:nvPr/>
          </p:nvSpPr>
          <p:spPr>
            <a:xfrm>
              <a:off x="251520" y="4063548"/>
              <a:ext cx="360040" cy="37318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13520" y="4063929"/>
              <a:ext cx="3814464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611560" y="4067780"/>
              <a:ext cx="34563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Bloco 2 – Professores</a:t>
              </a:r>
              <a:endParaRPr lang="pt-BR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07504" y="4447280"/>
            <a:ext cx="4331617" cy="373564"/>
            <a:chOff x="251520" y="4567604"/>
            <a:chExt cx="4331617" cy="373564"/>
          </a:xfrm>
        </p:grpSpPr>
        <p:sp>
          <p:nvSpPr>
            <p:cNvPr id="26" name="Retângulo 25"/>
            <p:cNvSpPr/>
            <p:nvPr/>
          </p:nvSpPr>
          <p:spPr>
            <a:xfrm>
              <a:off x="251520" y="4567604"/>
              <a:ext cx="360040" cy="37318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613519" y="4567985"/>
              <a:ext cx="3814465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624657" y="4571836"/>
              <a:ext cx="39584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Bloco 3 – Educação Empreendedora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07504" y="5083506"/>
            <a:ext cx="4176462" cy="373564"/>
            <a:chOff x="251520" y="6079772"/>
            <a:chExt cx="4176462" cy="373564"/>
          </a:xfrm>
        </p:grpSpPr>
        <p:sp>
          <p:nvSpPr>
            <p:cNvPr id="38" name="Retângulo 37"/>
            <p:cNvSpPr/>
            <p:nvPr/>
          </p:nvSpPr>
          <p:spPr>
            <a:xfrm>
              <a:off x="251520" y="6079772"/>
              <a:ext cx="360040" cy="37318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613519" y="6080153"/>
              <a:ext cx="3814463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40" name="Retângulo 39"/>
            <p:cNvSpPr/>
            <p:nvPr/>
          </p:nvSpPr>
          <p:spPr>
            <a:xfrm>
              <a:off x="627940" y="6079772"/>
              <a:ext cx="35766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Bloco 4 – Desafio Empreendedor </a:t>
              </a:r>
              <a:endParaRPr lang="pt-BR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4788024" y="1412776"/>
            <a:ext cx="4355977" cy="736556"/>
            <a:chOff x="4788024" y="2091324"/>
            <a:chExt cx="4355977" cy="736556"/>
          </a:xfrm>
        </p:grpSpPr>
        <p:sp>
          <p:nvSpPr>
            <p:cNvPr id="46" name="Retângulo 45"/>
            <p:cNvSpPr/>
            <p:nvPr/>
          </p:nvSpPr>
          <p:spPr>
            <a:xfrm>
              <a:off x="4861994" y="2091324"/>
              <a:ext cx="4282007" cy="736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4788024" y="2259547"/>
              <a:ext cx="43559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latin typeface="Franklin Gothic Demi" panose="020B0703020102020204" pitchFamily="34" charset="0"/>
                  <a:cs typeface="Aharoni" pitchFamily="2" charset="-79"/>
                </a:rPr>
                <a:t>Legendas</a:t>
              </a:r>
            </a:p>
          </p:txBody>
        </p:sp>
      </p:grp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Guia da Apresentação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836712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Esta pesquisa objetivou avaliar o programa PNEE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22793" y="66642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</a:t>
            </a:fld>
            <a:endParaRPr lang="pt-BR" dirty="0"/>
          </a:p>
        </p:txBody>
      </p:sp>
      <p:grpSp>
        <p:nvGrpSpPr>
          <p:cNvPr id="76" name="Grupo 75"/>
          <p:cNvGrpSpPr/>
          <p:nvPr/>
        </p:nvGrpSpPr>
        <p:grpSpPr>
          <a:xfrm>
            <a:off x="107504" y="5719732"/>
            <a:ext cx="4176462" cy="373564"/>
            <a:chOff x="251520" y="6079772"/>
            <a:chExt cx="4176462" cy="373564"/>
          </a:xfrm>
        </p:grpSpPr>
        <p:sp>
          <p:nvSpPr>
            <p:cNvPr id="77" name="Retângulo 76"/>
            <p:cNvSpPr/>
            <p:nvPr/>
          </p:nvSpPr>
          <p:spPr>
            <a:xfrm>
              <a:off x="251520" y="6079772"/>
              <a:ext cx="360040" cy="37318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78" name="Retângulo 77"/>
            <p:cNvSpPr/>
            <p:nvPr/>
          </p:nvSpPr>
          <p:spPr>
            <a:xfrm>
              <a:off x="613519" y="6080153"/>
              <a:ext cx="3814463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627940" y="6079772"/>
              <a:ext cx="2345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Considerações Finais</a:t>
              </a:r>
              <a:endParaRPr lang="pt-BR" dirty="0">
                <a:latin typeface="Franklin Gothic Demi" panose="020B0703020102020204" pitchFamily="34" charset="0"/>
              </a:endParaRPr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4961398" y="2574875"/>
            <a:ext cx="3868082" cy="373183"/>
            <a:chOff x="4939633" y="2307021"/>
            <a:chExt cx="3868082" cy="373183"/>
          </a:xfrm>
        </p:grpSpPr>
        <p:sp>
          <p:nvSpPr>
            <p:cNvPr id="92" name="Retângulo 91"/>
            <p:cNvSpPr/>
            <p:nvPr/>
          </p:nvSpPr>
          <p:spPr>
            <a:xfrm>
              <a:off x="5005342" y="2307021"/>
              <a:ext cx="3802373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5347608" y="2307021"/>
              <a:ext cx="3020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Franklin Gothic Demi" panose="020B0703020102020204" pitchFamily="34" charset="0"/>
                  <a:cs typeface="Aharoni" pitchFamily="2" charset="-79"/>
                </a:rPr>
                <a:t>D</a:t>
              </a:r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ados Gerais</a:t>
              </a:r>
              <a:endParaRPr lang="pt-BR" dirty="0">
                <a:latin typeface="Franklin Gothic Demi" panose="020B0703020102020204" pitchFamily="34" charset="0"/>
                <a:cs typeface="Aharoni" pitchFamily="2" charset="-79"/>
              </a:endParaRPr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0" t="25000" r="25384" b="50000"/>
            <a:stretch/>
          </p:blipFill>
          <p:spPr>
            <a:xfrm>
              <a:off x="4939633" y="2307021"/>
              <a:ext cx="362666" cy="3731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grpSp>
        <p:nvGrpSpPr>
          <p:cNvPr id="33" name="Grupo 32"/>
          <p:cNvGrpSpPr/>
          <p:nvPr/>
        </p:nvGrpSpPr>
        <p:grpSpPr>
          <a:xfrm>
            <a:off x="4948379" y="3597567"/>
            <a:ext cx="3894120" cy="384769"/>
            <a:chOff x="4913595" y="3979411"/>
            <a:chExt cx="3894120" cy="384769"/>
          </a:xfrm>
        </p:grpSpPr>
        <p:sp>
          <p:nvSpPr>
            <p:cNvPr id="95" name="Retângulo 94"/>
            <p:cNvSpPr/>
            <p:nvPr/>
          </p:nvSpPr>
          <p:spPr>
            <a:xfrm>
              <a:off x="5005342" y="3986950"/>
              <a:ext cx="3802373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5347608" y="3979411"/>
              <a:ext cx="2086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Outros</a:t>
              </a:r>
              <a:endParaRPr lang="pt-BR" dirty="0">
                <a:latin typeface="Franklin Gothic Demi" panose="020B0703020102020204" pitchFamily="34" charset="0"/>
                <a:cs typeface="Aharoni" pitchFamily="2" charset="-79"/>
              </a:endParaRPr>
            </a:p>
          </p:txBody>
        </p:sp>
        <p:pic>
          <p:nvPicPr>
            <p:cNvPr id="63" name="Imagem 62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" r="73585" b="75000"/>
            <a:stretch/>
          </p:blipFill>
          <p:spPr>
            <a:xfrm>
              <a:off x="4913595" y="3982903"/>
              <a:ext cx="388705" cy="38127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grpSp>
        <p:nvGrpSpPr>
          <p:cNvPr id="32" name="Grupo 31"/>
          <p:cNvGrpSpPr/>
          <p:nvPr/>
        </p:nvGrpSpPr>
        <p:grpSpPr>
          <a:xfrm>
            <a:off x="4950051" y="4120500"/>
            <a:ext cx="3890777" cy="388620"/>
            <a:chOff x="4916938" y="4523191"/>
            <a:chExt cx="3890777" cy="388620"/>
          </a:xfrm>
        </p:grpSpPr>
        <p:sp>
          <p:nvSpPr>
            <p:cNvPr id="96" name="Retângulo 95"/>
            <p:cNvSpPr/>
            <p:nvPr/>
          </p:nvSpPr>
          <p:spPr>
            <a:xfrm>
              <a:off x="5005342" y="4530910"/>
              <a:ext cx="3802373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pic>
          <p:nvPicPr>
            <p:cNvPr id="86" name="Imagem 85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4" t="25402" b="49598"/>
            <a:stretch/>
          </p:blipFill>
          <p:spPr>
            <a:xfrm>
              <a:off x="4916938" y="4523191"/>
              <a:ext cx="396190" cy="38862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sp>
          <p:nvSpPr>
            <p:cNvPr id="90" name="CaixaDeTexto 89"/>
            <p:cNvSpPr txBox="1"/>
            <p:nvPr/>
          </p:nvSpPr>
          <p:spPr>
            <a:xfrm>
              <a:off x="5347608" y="4538628"/>
              <a:ext cx="2086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Perfil</a:t>
              </a:r>
              <a:endParaRPr lang="pt-BR" dirty="0">
                <a:latin typeface="Franklin Gothic Demi" panose="020B0703020102020204" pitchFamily="34" charset="0"/>
                <a:cs typeface="Aharoni" pitchFamily="2" charset="-79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4961398" y="3086221"/>
            <a:ext cx="3868082" cy="373183"/>
            <a:chOff x="4939633" y="2307021"/>
            <a:chExt cx="3868082" cy="373183"/>
          </a:xfrm>
        </p:grpSpPr>
        <p:sp>
          <p:nvSpPr>
            <p:cNvPr id="51" name="Retângulo 50"/>
            <p:cNvSpPr/>
            <p:nvPr/>
          </p:nvSpPr>
          <p:spPr>
            <a:xfrm>
              <a:off x="5005342" y="2307021"/>
              <a:ext cx="3802373" cy="3731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  <a:latin typeface="Franklin Gothic Demi" panose="020B0703020102020204" pitchFamily="34" charset="0"/>
              </a:endParaRPr>
            </a:p>
          </p:txBody>
        </p:sp>
        <p:sp>
          <p:nvSpPr>
            <p:cNvPr id="52" name="CaixaDeTexto 51"/>
            <p:cNvSpPr txBox="1"/>
            <p:nvPr/>
          </p:nvSpPr>
          <p:spPr>
            <a:xfrm>
              <a:off x="5347608" y="2307021"/>
              <a:ext cx="3020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Franklin Gothic Demi" panose="020B0703020102020204" pitchFamily="34" charset="0"/>
                  <a:cs typeface="Aharoni" pitchFamily="2" charset="-79"/>
                </a:rPr>
                <a:t>Por Solução</a:t>
              </a:r>
              <a:endParaRPr lang="pt-BR" dirty="0">
                <a:latin typeface="Franklin Gothic Demi" panose="020B0703020102020204" pitchFamily="34" charset="0"/>
                <a:cs typeface="Aharoni" pitchFamily="2" charset="-79"/>
              </a:endParaRPr>
            </a:p>
          </p:txBody>
        </p:sp>
        <p:pic>
          <p:nvPicPr>
            <p:cNvPr id="53" name="Imagem 52"/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2" t="-21" r="24832" b="75021"/>
            <a:stretch/>
          </p:blipFill>
          <p:spPr>
            <a:xfrm>
              <a:off x="4939633" y="2307021"/>
              <a:ext cx="362666" cy="3731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</p:spTree>
    <p:extLst>
      <p:ext uri="{BB962C8B-B14F-4D97-AF65-F5344CB8AC3E}">
        <p14:creationId xmlns:p14="http://schemas.microsoft.com/office/powerpoint/2010/main" val="1986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49726" r="55455" b="41495"/>
          <a:stretch/>
        </p:blipFill>
        <p:spPr>
          <a:xfrm>
            <a:off x="0" y="0"/>
            <a:ext cx="9144000" cy="691828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20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66795" cy="1709721"/>
          </a:xfrm>
          <a:prstGeom prst="rect">
            <a:avLst/>
          </a:prstGeom>
          <a:solidFill>
            <a:srgbClr val="FA045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Satisfação  com o suporte 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Sebrae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0" t="25000" r="25384" b="50000"/>
          <a:stretch/>
        </p:blipFill>
        <p:spPr>
          <a:xfrm>
            <a:off x="107504" y="5951007"/>
            <a:ext cx="359309" cy="369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537873" y="5958003"/>
            <a:ext cx="362666" cy="355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0" name="Retângulo de cantos arredondados 9"/>
          <p:cNvSpPr/>
          <p:nvPr/>
        </p:nvSpPr>
        <p:spPr>
          <a:xfrm>
            <a:off x="1691680" y="3717032"/>
            <a:ext cx="2376264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Média 2015</a:t>
            </a:r>
          </a:p>
          <a:p>
            <a:pPr algn="ctr"/>
            <a:r>
              <a:rPr lang="pt-BR" sz="2800" b="1" dirty="0" smtClean="0"/>
              <a:t>8,72</a:t>
            </a:r>
            <a:endParaRPr lang="pt-BR" sz="2800" b="1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076056" y="3696516"/>
            <a:ext cx="2376264" cy="1224136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Média 2016</a:t>
            </a:r>
          </a:p>
          <a:p>
            <a:pPr algn="ctr"/>
            <a:r>
              <a:rPr lang="pt-BR" sz="2800" b="1" dirty="0" smtClean="0"/>
              <a:t>8,98</a:t>
            </a:r>
            <a:endParaRPr lang="pt-BR" sz="28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85079" y="2276872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cs typeface="Aharoni" pitchFamily="2" charset="-79"/>
              </a:rPr>
              <a:t>Assim como a satisfação geral, a satisfação com o suporte também teve um leve crescimento este ano, alcançando elevada média próxima a nota 9.</a:t>
            </a:r>
            <a:endParaRPr lang="pt-BR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6550223"/>
            <a:ext cx="11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</a:t>
            </a:r>
          </a:p>
        </p:txBody>
      </p:sp>
      <p:pic>
        <p:nvPicPr>
          <p:cNvPr id="16" name="Imagem 15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971600" y="5949280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6520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Satisfação  com o suporte do Sebrae*</a:t>
            </a:r>
            <a:endParaRPr lang="pt-BR" sz="2400" b="1" dirty="0">
              <a:solidFill>
                <a:schemeClr val="bg1"/>
              </a:solidFill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22" name="Imagem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522638"/>
              </p:ext>
            </p:extLst>
          </p:nvPr>
        </p:nvGraphicFramePr>
        <p:xfrm>
          <a:off x="248556" y="1916832"/>
          <a:ext cx="8606487" cy="31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689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</a:tblGrid>
              <a:tr h="51588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849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8,98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-22610" y="6557126"/>
            <a:ext cx="221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   NR/NS: 46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647058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21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934" y="528204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grau de satisfação em relação ao suporte às dúvidas oferecido pelo Sebrae para o curso/treinamento que o(a) Sr(a) realizou, sendo 0 significa “totalmente insatisfeito(a)” e 10 “totalmente satisfeito(a).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50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Satisfação  com o suporte do Sebrae*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572885"/>
              </p:ext>
            </p:extLst>
          </p:nvPr>
        </p:nvGraphicFramePr>
        <p:xfrm>
          <a:off x="135388" y="2348881"/>
          <a:ext cx="8850613" cy="277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596"/>
                <a:gridCol w="2416339"/>
                <a:gridCol w="2416339"/>
                <a:gridCol w="2416339"/>
              </a:tblGrid>
              <a:tr h="9027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effectLst/>
                        </a:rPr>
                        <a:t>Professor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Aluno do Programa Educação Empreendedora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Aluno do Desafio Universitário </a:t>
                      </a:r>
                      <a:r>
                        <a:rPr lang="pt-BR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Empreendedor</a:t>
                      </a:r>
                      <a:endParaRPr lang="pt-BR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</a:tr>
              <a:tr h="936894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9,03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894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8,98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4274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22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934" y="528204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grau de satisfação em relação ao suporte às dúvidas oferecido pelo Sebrae para o curso/treinamento que o(a) Sr(a) realizou, sendo 0 significa “totalmente insatisfeito(a)” e 10 “totalmente satisfeito(a).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2610" y="6557126"/>
            <a:ext cx="221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   NR/NS: 46 </a:t>
            </a:r>
          </a:p>
        </p:txBody>
      </p:sp>
    </p:spTree>
    <p:extLst>
      <p:ext uri="{BB962C8B-B14F-4D97-AF65-F5344CB8AC3E}">
        <p14:creationId xmlns:p14="http://schemas.microsoft.com/office/powerpoint/2010/main" val="240321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Satisfação  com o suporte do Sebrae</a:t>
            </a:r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*</a:t>
            </a:r>
            <a:endParaRPr lang="pt-BR" sz="2400" b="1" dirty="0">
              <a:solidFill>
                <a:schemeClr val="bg1"/>
              </a:solidFill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4274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27088"/>
              </p:ext>
            </p:extLst>
          </p:nvPr>
        </p:nvGraphicFramePr>
        <p:xfrm>
          <a:off x="100223" y="1648778"/>
          <a:ext cx="8943555" cy="356044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5983945"/>
                <a:gridCol w="1479805"/>
                <a:gridCol w="1479805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2015</a:t>
                      </a: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2016</a:t>
                      </a: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Desafio Universitário Empreendedor (Desafio Universitário)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8,54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8,86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 - Capacitação do Professor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9,42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7,91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Disciplina de Empreendedorismo - Ensino Superior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8,28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8,58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Empreendedorismo em Dois Tempos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8,99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 - Capacitação do Professor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9,70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10,00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5º anos)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9,19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9,06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9º anos)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8,96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8,56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8,95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9,30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Semifinal - Desafio Universitário Empreendedor (Desafio Universitário)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9,23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Geral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0934" y="564208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grau de satisfação em relação ao suporte às dúvidas oferecido pelo Sebrae para o curso/treinamento que o(a) Sr(a) realizou, sendo 0 significa “totalmente insatisfeito(a)” e 10 “totalmente satisfeito(a).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22610" y="6557126"/>
            <a:ext cx="221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   NR/NS: 46 </a:t>
            </a:r>
          </a:p>
        </p:txBody>
      </p:sp>
    </p:spTree>
    <p:extLst>
      <p:ext uri="{BB962C8B-B14F-4D97-AF65-F5344CB8AC3E}">
        <p14:creationId xmlns:p14="http://schemas.microsoft.com/office/powerpoint/2010/main" val="3990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49726" r="55455" b="41495"/>
          <a:stretch/>
        </p:blipFill>
        <p:spPr>
          <a:xfrm>
            <a:off x="0" y="0"/>
            <a:ext cx="9144000" cy="691828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24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66795" cy="1709721"/>
          </a:xfrm>
          <a:prstGeom prst="rect">
            <a:avLst/>
          </a:prstGeom>
          <a:solidFill>
            <a:srgbClr val="FA045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Nível de entendimento 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conteúdo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0" t="25000" r="25384" b="50000"/>
          <a:stretch/>
        </p:blipFill>
        <p:spPr>
          <a:xfrm>
            <a:off x="107504" y="5949280"/>
            <a:ext cx="359309" cy="369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6" name="Imagem 1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556494" y="5956276"/>
            <a:ext cx="362666" cy="355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" name="CaixaDeTexto 16"/>
          <p:cNvSpPr txBox="1"/>
          <p:nvPr/>
        </p:nvSpPr>
        <p:spPr>
          <a:xfrm>
            <a:off x="-1" y="6436575"/>
            <a:ext cx="399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 2015: 1506  NR/NS:4</a:t>
            </a:r>
          </a:p>
          <a:p>
            <a:r>
              <a:rPr lang="pt-BR" sz="1400" b="1" dirty="0" smtClean="0">
                <a:solidFill>
                  <a:schemeClr val="bg1"/>
                </a:solidFill>
              </a:rPr>
              <a:t>Base 2016: 1.836 NR:7</a:t>
            </a: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040687582"/>
              </p:ext>
            </p:extLst>
          </p:nvPr>
        </p:nvGraphicFramePr>
        <p:xfrm>
          <a:off x="183528" y="2600037"/>
          <a:ext cx="869691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CaixaDeTexto 32"/>
          <p:cNvSpPr txBox="1"/>
          <p:nvPr/>
        </p:nvSpPr>
        <p:spPr>
          <a:xfrm>
            <a:off x="285079" y="2073042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cs typeface="Aharoni" pitchFamily="2" charset="-79"/>
              </a:rPr>
              <a:t>O nível de entendimento pleno do conteúdo obteve um crescimento de 5,8 pontos em 2016, alcançando a elevada proporção de 74,5%.</a:t>
            </a:r>
            <a:endParaRPr lang="pt-BR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0" name="Imagem 9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043608" y="5953114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6312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10" name="Imagem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Nível de entendimento do conteúdo*</a:t>
            </a:r>
            <a:endParaRPr lang="pt-BR" sz="2400" b="1" dirty="0">
              <a:solidFill>
                <a:schemeClr val="bg1"/>
              </a:solidFill>
              <a:latin typeface="Franklin Gothic Demi" panose="020B0703020102020204" pitchFamily="34" charset="0"/>
              <a:cs typeface="Aharoni" pitchFamily="2" charset="-79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18104040"/>
              </p:ext>
            </p:extLst>
          </p:nvPr>
        </p:nvGraphicFramePr>
        <p:xfrm>
          <a:off x="-22610" y="1556792"/>
          <a:ext cx="9166610" cy="46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25393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25</a:t>
            </a:fld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-1" y="6550223"/>
            <a:ext cx="14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NR:7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0934" y="5805264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nível de entendimento em relação ao conteúdo do curso que realizou?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256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938202227"/>
              </p:ext>
            </p:extLst>
          </p:nvPr>
        </p:nvGraphicFramePr>
        <p:xfrm>
          <a:off x="106457" y="1268760"/>
          <a:ext cx="8931086" cy="4973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Nível de entendimento do conteúdo*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585" y="6521548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26</a:t>
            </a:fld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nível de entendimento em relação ao conteúdo do curso que realizou?</a:t>
            </a:r>
            <a:endParaRPr lang="pt-BR" sz="1400" dirty="0"/>
          </a:p>
        </p:txBody>
      </p:sp>
      <p:pic>
        <p:nvPicPr>
          <p:cNvPr id="11" name="Imagem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1" y="6550223"/>
            <a:ext cx="14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NR:7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61229" y="2176131"/>
            <a:ext cx="129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 673  NR:3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06211" y="4074632"/>
            <a:ext cx="1251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Base:987  NR: 4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15617" y="573325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Base:176  </a:t>
            </a:r>
          </a:p>
        </p:txBody>
      </p:sp>
    </p:spTree>
    <p:extLst>
      <p:ext uri="{BB962C8B-B14F-4D97-AF65-F5344CB8AC3E}">
        <p14:creationId xmlns:p14="http://schemas.microsoft.com/office/powerpoint/2010/main" val="10585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10" name="Imagem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Nível de entendimento do conteúdo*</a:t>
            </a:r>
            <a:endParaRPr lang="pt-BR" sz="2400" b="1" dirty="0">
              <a:solidFill>
                <a:schemeClr val="bg1"/>
              </a:solidFill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25393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27</a:t>
            </a:fld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0934" y="6217567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seu nível de entendimento em relação ao conteúdo do curso que realizou?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1" y="6550223"/>
            <a:ext cx="14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NR:7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176922"/>
              </p:ext>
            </p:extLst>
          </p:nvPr>
        </p:nvGraphicFramePr>
        <p:xfrm>
          <a:off x="100223" y="1528197"/>
          <a:ext cx="8943554" cy="4213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77606"/>
                <a:gridCol w="891487"/>
                <a:gridCol w="891487"/>
                <a:gridCol w="891487"/>
                <a:gridCol w="891487"/>
              </a:tblGrid>
              <a:tr h="102145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entendeu o conteúdo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Entendeu pouco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Entendeu o conteúdo, mas tem dúvidas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Entendeu perfeitamente e não tem dúvidas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Desafio Universitário Empreendedor (Desafio Universitário)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 - Capacitação do Professor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Disciplina de Empreendedorismo - Ensino Superior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Empreendedorismo em Dois Tempos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 - Capacitação do Professor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85,7%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5º anos)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76,0%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9º anos)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60,3%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82,6%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4862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Semifinal - Desafio Universitário Empreendedor (Desafio Universitário)</a:t>
                      </a:r>
                    </a:p>
                  </a:txBody>
                  <a:tcPr marL="9525" marR="9525" marT="9525" marB="0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25,8%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74,2%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4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5" t="49726" r="55455" b="41495"/>
          <a:stretch/>
        </p:blipFill>
        <p:spPr>
          <a:xfrm>
            <a:off x="0" y="0"/>
            <a:ext cx="9144000" cy="6918280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28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0" y="0"/>
            <a:ext cx="9166795" cy="1709721"/>
          </a:xfrm>
          <a:prstGeom prst="rect">
            <a:avLst/>
          </a:prstGeom>
          <a:solidFill>
            <a:srgbClr val="FA045C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Qualidade do conteúdo do 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curso</a:t>
            </a:r>
            <a:endParaRPr lang="pt-B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m 1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0" t="25000" r="25384" b="50000"/>
          <a:stretch/>
        </p:blipFill>
        <p:spPr>
          <a:xfrm>
            <a:off x="107504" y="5952924"/>
            <a:ext cx="359309" cy="3697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7" name="Imagem 1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573877" y="5959920"/>
            <a:ext cx="362666" cy="3557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" name="CaixaDeTexto 17"/>
          <p:cNvSpPr txBox="1"/>
          <p:nvPr/>
        </p:nvSpPr>
        <p:spPr>
          <a:xfrm>
            <a:off x="0" y="6550223"/>
            <a:ext cx="1259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03848" y="3696516"/>
            <a:ext cx="2376264" cy="1224136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Média 2016</a:t>
            </a:r>
          </a:p>
          <a:p>
            <a:pPr algn="ctr"/>
            <a:r>
              <a:rPr lang="pt-BR" sz="2800" b="1" dirty="0" smtClean="0"/>
              <a:t>9,17</a:t>
            </a:r>
            <a:endParaRPr lang="pt-BR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5079" y="2276872"/>
            <a:ext cx="8573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cs typeface="Aharoni" pitchFamily="2" charset="-79"/>
              </a:rPr>
              <a:t>.</a:t>
            </a:r>
            <a:endParaRPr lang="pt-BR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5079" y="2276872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chemeClr val="bg1"/>
                </a:solidFill>
                <a:cs typeface="Aharoni" pitchFamily="2" charset="-79"/>
              </a:rPr>
              <a:t>Os participantes demonstraram, em elevada proporção, muita satisfação com a qualidade dos conteúdos presente nos cursos.</a:t>
            </a:r>
            <a:endParaRPr lang="pt-BR" sz="2000" b="1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043608" y="5951197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0552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Qualidade do conteúdo do curso/treinamento*</a:t>
            </a:r>
            <a:endParaRPr lang="pt-BR" sz="2400" b="1" dirty="0">
              <a:solidFill>
                <a:schemeClr val="bg1"/>
              </a:solidFill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22" name="Imagem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58746"/>
              </p:ext>
            </p:extLst>
          </p:nvPr>
        </p:nvGraphicFramePr>
        <p:xfrm>
          <a:off x="248556" y="1916832"/>
          <a:ext cx="8606487" cy="31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689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</a:tblGrid>
              <a:tr h="51588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938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51,3%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9,17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-22610" y="6557126"/>
            <a:ext cx="18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NS:1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010400" y="6470580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29</a:t>
            </a:fld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934" y="528204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*Em relação à qualidade do conteúdo do curso que o(a) Sr(a) fez, dê uma nota de 0 a 10, sendo que 0 significa “péssimo” e 10 “excelente”.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7447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Plano de Pesquisa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755576" y="1734235"/>
            <a:ext cx="4752528" cy="7097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Metodologia Quantitativa</a:t>
            </a:r>
            <a:endParaRPr lang="pt-BR" sz="2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1" name="Lágrima 10"/>
          <p:cNvSpPr/>
          <p:nvPr/>
        </p:nvSpPr>
        <p:spPr>
          <a:xfrm flipH="1">
            <a:off x="5078997" y="1734235"/>
            <a:ext cx="792088" cy="792088"/>
          </a:xfrm>
          <a:prstGeom prst="teardrop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22933" r="60609" b="69042"/>
          <a:stretch/>
        </p:blipFill>
        <p:spPr>
          <a:xfrm>
            <a:off x="5078996" y="1719936"/>
            <a:ext cx="824147" cy="67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edondar Retângulo em um Canto Diagonal 11"/>
          <p:cNvSpPr/>
          <p:nvPr/>
        </p:nvSpPr>
        <p:spPr>
          <a:xfrm>
            <a:off x="755575" y="2637989"/>
            <a:ext cx="5147568" cy="7097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Amostra: 1.600 entrevistas</a:t>
            </a:r>
            <a:endParaRPr lang="pt-BR" sz="2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3" name="Lágrima 12"/>
          <p:cNvSpPr/>
          <p:nvPr/>
        </p:nvSpPr>
        <p:spPr>
          <a:xfrm flipH="1">
            <a:off x="5508104" y="2636912"/>
            <a:ext cx="792088" cy="792088"/>
          </a:xfrm>
          <a:prstGeom prst="teardrop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23" t="36310" r="50767" b="57081"/>
          <a:stretch/>
        </p:blipFill>
        <p:spPr>
          <a:xfrm>
            <a:off x="5508104" y="2728393"/>
            <a:ext cx="795131" cy="55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rredondar Retângulo em um Canto Diagonal 13"/>
          <p:cNvSpPr/>
          <p:nvPr/>
        </p:nvSpPr>
        <p:spPr>
          <a:xfrm>
            <a:off x="755574" y="3541743"/>
            <a:ext cx="5544617" cy="7097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Público: Participantes do PNEE em 2015</a:t>
            </a:r>
            <a:endParaRPr lang="pt-BR" sz="2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5" name="Lágrima 14"/>
          <p:cNvSpPr/>
          <p:nvPr/>
        </p:nvSpPr>
        <p:spPr>
          <a:xfrm flipH="1">
            <a:off x="5868144" y="3543411"/>
            <a:ext cx="792088" cy="792088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AFFF6"/>
              </a:clrFrom>
              <a:clrTo>
                <a:srgbClr val="FAFF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9" t="48729" r="38743" b="44190"/>
          <a:stretch/>
        </p:blipFill>
        <p:spPr>
          <a:xfrm>
            <a:off x="5852930" y="3641281"/>
            <a:ext cx="894522" cy="59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Arredondar Retângulo em um Canto Diagonal 15"/>
          <p:cNvSpPr/>
          <p:nvPr/>
        </p:nvSpPr>
        <p:spPr>
          <a:xfrm>
            <a:off x="755574" y="4445496"/>
            <a:ext cx="5904658" cy="7097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Técnica: Entrevistas via telefone (C.A.T.I.)</a:t>
            </a:r>
            <a:endParaRPr lang="pt-BR" sz="2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7" name="Lágrima 16"/>
          <p:cNvSpPr/>
          <p:nvPr/>
        </p:nvSpPr>
        <p:spPr>
          <a:xfrm flipH="1">
            <a:off x="6228184" y="4445496"/>
            <a:ext cx="792088" cy="792088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5" t="61060" r="29865" b="32094"/>
          <a:stretch/>
        </p:blipFill>
        <p:spPr>
          <a:xfrm>
            <a:off x="6315405" y="4498443"/>
            <a:ext cx="616227" cy="576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Arredondar Retângulo em um Canto Diagonal 17"/>
          <p:cNvSpPr/>
          <p:nvPr/>
        </p:nvSpPr>
        <p:spPr>
          <a:xfrm>
            <a:off x="755576" y="5389984"/>
            <a:ext cx="6264698" cy="7097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Período da coleta: 13/04 </a:t>
            </a:r>
            <a:r>
              <a:rPr lang="pt-BR" sz="2000" dirty="0">
                <a:solidFill>
                  <a:schemeClr val="tx1"/>
                </a:solidFill>
                <a:latin typeface="Franklin Gothic Demi" panose="020B0703020102020204" pitchFamily="34" charset="0"/>
              </a:rPr>
              <a:t>à</a:t>
            </a:r>
            <a:r>
              <a:rPr lang="pt-BR" sz="2000" dirty="0" smtClean="0">
                <a:solidFill>
                  <a:schemeClr val="tx1"/>
                </a:solidFill>
                <a:latin typeface="Franklin Gothic Demi" panose="020B0703020102020204" pitchFamily="34" charset="0"/>
              </a:rPr>
              <a:t> 20/04 de 2016</a:t>
            </a:r>
            <a:endParaRPr lang="pt-BR" sz="2000" dirty="0">
              <a:solidFill>
                <a:schemeClr val="tx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9" name="Lágrima 18"/>
          <p:cNvSpPr/>
          <p:nvPr/>
        </p:nvSpPr>
        <p:spPr>
          <a:xfrm flipH="1">
            <a:off x="6660232" y="5389984"/>
            <a:ext cx="792088" cy="792088"/>
          </a:xfrm>
          <a:prstGeom prst="teardrop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8" t="74212" r="19273" b="20429"/>
          <a:stretch/>
        </p:blipFill>
        <p:spPr>
          <a:xfrm>
            <a:off x="6710332" y="5472442"/>
            <a:ext cx="691887" cy="45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Espaço Reservado para Número de Slid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1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Qualidade do conteúdo do curso/treinamento*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92099"/>
              </p:ext>
            </p:extLst>
          </p:nvPr>
        </p:nvGraphicFramePr>
        <p:xfrm>
          <a:off x="135388" y="2348881"/>
          <a:ext cx="8850613" cy="2776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596"/>
                <a:gridCol w="2416339"/>
                <a:gridCol w="2416339"/>
                <a:gridCol w="2416339"/>
              </a:tblGrid>
              <a:tr h="90272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 smtClean="0">
                          <a:effectLst/>
                        </a:rPr>
                        <a:t>Professor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Aluno do Programa Educação Empreendedora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Aluno do Desafio Universitário </a:t>
                      </a:r>
                      <a:r>
                        <a:rPr lang="pt-BR" sz="18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Empreendedor</a:t>
                      </a:r>
                      <a:endParaRPr lang="pt-BR" sz="18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</a:tr>
              <a:tr h="936894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9,22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894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9,17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4274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30</a:t>
            </a:fld>
            <a:endParaRPr lang="pt-BR" dirty="0"/>
          </a:p>
        </p:txBody>
      </p:sp>
      <p:pic>
        <p:nvPicPr>
          <p:cNvPr id="13" name="Imagem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0934" y="528204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*Em relação à qualidade do conteúdo do curso que o(a) Sr(a) fez, dê uma nota de 0 a 10, sendo que 0 significa “péssimo” e 10 “excelente”.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22610" y="6557126"/>
            <a:ext cx="18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NS:1 </a:t>
            </a:r>
          </a:p>
        </p:txBody>
      </p:sp>
    </p:spTree>
    <p:extLst>
      <p:ext uri="{BB962C8B-B14F-4D97-AF65-F5344CB8AC3E}">
        <p14:creationId xmlns:p14="http://schemas.microsoft.com/office/powerpoint/2010/main" val="20985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8065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Qualidade do conteúdo do curso/treinamento*</a:t>
            </a:r>
          </a:p>
        </p:txBody>
      </p:sp>
      <p:pic>
        <p:nvPicPr>
          <p:cNvPr id="9" name="Imagem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14274" y="6492875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31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34438"/>
              </p:ext>
            </p:extLst>
          </p:nvPr>
        </p:nvGraphicFramePr>
        <p:xfrm>
          <a:off x="100223" y="1648778"/>
          <a:ext cx="8507726" cy="356044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704025"/>
                <a:gridCol w="1803701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Médias</a:t>
                      </a: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Desafio Universitário Empreendedor (Desafio Universitário)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 - Capacitação do Professor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Disciplina de Empreendedorismo - Ensino Superior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Empreendedorismo em Dois Tempos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 - Capacitação do Professor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5º anos)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9º anos)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Semifinal - Desafio Universitário Empreendedor (Desafio Universitário)</a:t>
                      </a:r>
                    </a:p>
                  </a:txBody>
                  <a:tcPr marL="9525" marR="9525" marT="9525" marB="0"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Geral</a:t>
                      </a:r>
                      <a:endParaRPr lang="pt-B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806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-22610" y="6557126"/>
            <a:ext cx="1858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      NS:1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-22610" y="6012111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*Em relação à qualidade do conteúdo do curso que o(a) Sr(a) fez, dê uma nota de 0 a 10, sendo que 0 significa “péssimo” e 10 “excelente”.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046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5" r="39534" b="6263"/>
          <a:stretch/>
        </p:blipFill>
        <p:spPr>
          <a:xfrm>
            <a:off x="-27375" y="0"/>
            <a:ext cx="9170839" cy="68580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BLOCO 2 - Professores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32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>
          <a:xfrm>
            <a:off x="3419872" y="1492856"/>
            <a:ext cx="5723592" cy="536514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7074" y="1368759"/>
            <a:ext cx="3995936" cy="63248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673 professores foram entrevistados, os assuntos específicos deles foram: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Anos de docência;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Avaliação da carga horária;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Avaliação da aplicação prática dos conhecimentos;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Mudanças no comportamento dos alunos;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Dificuldades na transmissão do conhecimento;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Inspiração/influência para abertura de negócios;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NPS.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b="1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NR:8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33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45977171"/>
              </p:ext>
            </p:extLst>
          </p:nvPr>
        </p:nvGraphicFramePr>
        <p:xfrm>
          <a:off x="-22610" y="1556792"/>
          <a:ext cx="9166610" cy="46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Anos de docência*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*Há quantos anos atua como docente neste nível de ensino?</a:t>
            </a:r>
            <a:endParaRPr lang="pt-BR" sz="1400" dirty="0"/>
          </a:p>
        </p:txBody>
      </p:sp>
      <p:pic>
        <p:nvPicPr>
          <p:cNvPr id="9" name="Imagem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9512" y="5819326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540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NR:7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34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Anos de docência*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*Há quantos anos atua como docente neste nível de ensino?</a:t>
            </a:r>
            <a:endParaRPr lang="pt-BR" sz="1400" dirty="0"/>
          </a:p>
        </p:txBody>
      </p:sp>
      <p:pic>
        <p:nvPicPr>
          <p:cNvPr id="10" name="Imagem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167387294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73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NS:3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35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Avaliação da carga horária do curso*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*Por favor, avalie a carga horária do curso que realizou, de acordo com as seguintes alternativas:</a:t>
            </a:r>
            <a:endParaRPr lang="pt-BR" sz="1400" dirty="0"/>
          </a:p>
        </p:txBody>
      </p:sp>
      <p:graphicFrame>
        <p:nvGraphicFramePr>
          <p:cNvPr id="33" name="Gráfico 32"/>
          <p:cNvGraphicFramePr/>
          <p:nvPr>
            <p:extLst>
              <p:ext uri="{D42A27DB-BD31-4B8C-83A1-F6EECF244321}">
                <p14:modId xmlns:p14="http://schemas.microsoft.com/office/powerpoint/2010/main" val="4180790722"/>
              </p:ext>
            </p:extLst>
          </p:nvPr>
        </p:nvGraphicFramePr>
        <p:xfrm>
          <a:off x="-11305" y="1535177"/>
          <a:ext cx="9166610" cy="46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CaixaDeTexto 33"/>
          <p:cNvSpPr txBox="1"/>
          <p:nvPr/>
        </p:nvSpPr>
        <p:spPr>
          <a:xfrm>
            <a:off x="285079" y="1340768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Apesar de 53,1% considerarem a carga horária adequada, há uma grande proporção que acredita que a carga horária é pequena.</a:t>
            </a:r>
            <a:endParaRPr lang="pt-BR" sz="2000" b="1" dirty="0">
              <a:cs typeface="Aharoni" pitchFamily="2" charset="-79"/>
            </a:endParaRP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9512" y="5819326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354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36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Avaliação da carga horária do curso*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*Por favor, avalie a carga horária do curso que realizou, de acordo com as seguintes alternativas:</a:t>
            </a:r>
            <a:endParaRPr lang="pt-BR" sz="1400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13488625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NS:3</a:t>
            </a:r>
          </a:p>
        </p:txBody>
      </p:sp>
    </p:spTree>
    <p:extLst>
      <p:ext uri="{BB962C8B-B14F-4D97-AF65-F5344CB8AC3E}">
        <p14:creationId xmlns:p14="http://schemas.microsoft.com/office/powerpoint/2010/main" val="11048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204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  NR/NS: 27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37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Aplicação prática dos conhecimentos*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720" y="5805264"/>
            <a:ext cx="9102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*O(a) Sr(a) conseguiu pôr em prática o que aprendeu nesse curso, ou seja, repassou para os seus alunos o conhecimento adquirido no curso? Dê uma nota de 0 a 10, sendo que 0 significa “não pôs nada em prática” e nota 10 que “pôs todos os conhecimentos em prática”.</a:t>
            </a:r>
            <a:endParaRPr lang="pt-BR" sz="14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81871"/>
              </p:ext>
            </p:extLst>
          </p:nvPr>
        </p:nvGraphicFramePr>
        <p:xfrm>
          <a:off x="248556" y="1916832"/>
          <a:ext cx="8643929" cy="31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5517"/>
                <a:gridCol w="663492"/>
                <a:gridCol w="663492"/>
                <a:gridCol w="663492"/>
                <a:gridCol w="663492"/>
                <a:gridCol w="663492"/>
                <a:gridCol w="663492"/>
                <a:gridCol w="663492"/>
                <a:gridCol w="663492"/>
                <a:gridCol w="663492"/>
                <a:gridCol w="663492"/>
                <a:gridCol w="663492"/>
              </a:tblGrid>
              <a:tr h="51588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20,5%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7,64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eta para baixo 1">
            <a:hlinkClick r:id="rId4" action="ppaction://hlinksldjump"/>
          </p:cNvPr>
          <p:cNvSpPr/>
          <p:nvPr/>
        </p:nvSpPr>
        <p:spPr>
          <a:xfrm>
            <a:off x="1259632" y="1251054"/>
            <a:ext cx="1159087" cy="568246"/>
          </a:xfrm>
          <a:prstGeom prst="downArrow">
            <a:avLst>
              <a:gd name="adj1" fmla="val 66492"/>
              <a:gd name="adj2" fmla="val 45124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58220" y="5301208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8621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38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Aplicação prática dos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conhecimentos*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471701"/>
              </p:ext>
            </p:extLst>
          </p:nvPr>
        </p:nvGraphicFramePr>
        <p:xfrm>
          <a:off x="378252" y="1772816"/>
          <a:ext cx="8387496" cy="3276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122261"/>
                <a:gridCol w="2265235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Curso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 - Capacitação do Professor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 - Capacitação do Professor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5º anos)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9º anos)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7,52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7,64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9720" y="5805264"/>
            <a:ext cx="9102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*O(a) Sr(a) conseguiu pôr em prática o que aprendeu nesse curso, ou seja, repassou para os seus alunos o conhecimento adquirido no curso? Dê uma nota de 0 a 10, sendo que 0 significa “não pôs nada em prática” e nota 10 que “pôs todos os conhecimentos em prática”.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66" y="6550223"/>
            <a:ext cx="2046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  NR/NS: 27</a:t>
            </a:r>
          </a:p>
        </p:txBody>
      </p:sp>
    </p:spTree>
    <p:extLst>
      <p:ext uri="{BB962C8B-B14F-4D97-AF65-F5344CB8AC3E}">
        <p14:creationId xmlns:p14="http://schemas.microsoft.com/office/powerpoint/2010/main" val="39218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55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39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873383236"/>
              </p:ext>
            </p:extLst>
          </p:nvPr>
        </p:nvGraphicFramePr>
        <p:xfrm>
          <a:off x="-11305" y="1745999"/>
          <a:ext cx="916661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Aplicação prática dos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conhecimentos*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*Por que não colocou em prática/repassou aos seus alunos os conhecimentos adquiridos?</a:t>
            </a:r>
            <a:endParaRPr lang="pt-BR" sz="1400" dirty="0"/>
          </a:p>
        </p:txBody>
      </p:sp>
      <p:pic>
        <p:nvPicPr>
          <p:cNvPr id="11" name="Imagem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73585" b="75000"/>
          <a:stretch/>
        </p:blipFill>
        <p:spPr>
          <a:xfrm>
            <a:off x="7668344" y="5013176"/>
            <a:ext cx="369408" cy="362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CaixaDeTexto 15"/>
          <p:cNvSpPr txBox="1"/>
          <p:nvPr/>
        </p:nvSpPr>
        <p:spPr>
          <a:xfrm>
            <a:off x="257548" y="1348586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Partindo dos deram nota 0 na avaliação, o principal motivo é a falta de suporte (item outros – 24,1%) e a falta de tempo (26,2%).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790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Imagem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CaixaDeTexto 67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Amostra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2918665" y="4853331"/>
            <a:ext cx="3383133" cy="1673540"/>
            <a:chOff x="5200139" y="4653136"/>
            <a:chExt cx="3383133" cy="1673540"/>
          </a:xfrm>
        </p:grpSpPr>
        <p:sp>
          <p:nvSpPr>
            <p:cNvPr id="69" name="Canto dobrado 68"/>
            <p:cNvSpPr/>
            <p:nvPr/>
          </p:nvSpPr>
          <p:spPr>
            <a:xfrm rot="21287266">
              <a:off x="5200139" y="5026251"/>
              <a:ext cx="3383133" cy="1300425"/>
            </a:xfrm>
            <a:prstGeom prst="foldedCorner">
              <a:avLst>
                <a:gd name="adj" fmla="val 245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endParaRPr lang="pt-BR" sz="16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Arial Black" pitchFamily="34" charset="0"/>
                </a:rPr>
                <a:t>Erro </a:t>
              </a:r>
              <a:r>
                <a:rPr lang="pt-BR" sz="1600" dirty="0">
                  <a:solidFill>
                    <a:schemeClr val="bg1"/>
                  </a:solidFill>
                  <a:latin typeface="Arial Black" pitchFamily="34" charset="0"/>
                </a:rPr>
                <a:t>amostral: </a:t>
              </a:r>
              <a:r>
                <a:rPr lang="pt-BR" sz="1600" dirty="0" smtClean="0">
                  <a:solidFill>
                    <a:schemeClr val="bg1"/>
                  </a:solidFill>
                  <a:latin typeface="Arial Black" pitchFamily="34" charset="0"/>
                </a:rPr>
                <a:t>2,29%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Arial Black" pitchFamily="34" charset="0"/>
                </a:rPr>
                <a:t>Intervalo de Confiança: 95%</a:t>
              </a:r>
            </a:p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Arial Black" pitchFamily="34" charset="0"/>
                </a:rPr>
                <a:t>Análise ponderada</a:t>
              </a:r>
              <a:endParaRPr lang="pt-BR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271" y="4653136"/>
              <a:ext cx="553752" cy="553752"/>
            </a:xfrm>
            <a:prstGeom prst="rect">
              <a:avLst/>
            </a:prstGeom>
          </p:spPr>
        </p:pic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</a:t>
            </a:fld>
            <a:endParaRPr lang="pt-BR" dirty="0"/>
          </a:p>
        </p:txBody>
      </p:sp>
      <p:grpSp>
        <p:nvGrpSpPr>
          <p:cNvPr id="7" name="Grupo 6"/>
          <p:cNvGrpSpPr/>
          <p:nvPr/>
        </p:nvGrpSpPr>
        <p:grpSpPr>
          <a:xfrm>
            <a:off x="3146505" y="966903"/>
            <a:ext cx="2850990" cy="1387661"/>
            <a:chOff x="578613" y="966903"/>
            <a:chExt cx="2850990" cy="1387661"/>
          </a:xfrm>
        </p:grpSpPr>
        <p:sp>
          <p:nvSpPr>
            <p:cNvPr id="71" name="Canto dobrado 70"/>
            <p:cNvSpPr/>
            <p:nvPr/>
          </p:nvSpPr>
          <p:spPr>
            <a:xfrm rot="21287266">
              <a:off x="578613" y="1364834"/>
              <a:ext cx="2850990" cy="989730"/>
            </a:xfrm>
            <a:prstGeom prst="foldedCorner">
              <a:avLst>
                <a:gd name="adj" fmla="val 245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Arial Black" pitchFamily="34" charset="0"/>
                </a:rPr>
                <a:t>Amostra nacional: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Arial Black" pitchFamily="34" charset="0"/>
                </a:rPr>
                <a:t>1.836 entrevistas</a:t>
              </a:r>
            </a:p>
          </p:txBody>
        </p:sp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464" y="966903"/>
              <a:ext cx="553752" cy="553752"/>
            </a:xfrm>
            <a:prstGeom prst="rect">
              <a:avLst/>
            </a:prstGeom>
          </p:spPr>
        </p:pic>
      </p:grpSp>
      <p:grpSp>
        <p:nvGrpSpPr>
          <p:cNvPr id="4" name="Grupo 3"/>
          <p:cNvGrpSpPr/>
          <p:nvPr/>
        </p:nvGrpSpPr>
        <p:grpSpPr>
          <a:xfrm>
            <a:off x="208842" y="3076873"/>
            <a:ext cx="2850990" cy="1387661"/>
            <a:chOff x="5953641" y="1859699"/>
            <a:chExt cx="2850990" cy="1387661"/>
          </a:xfrm>
        </p:grpSpPr>
        <p:sp>
          <p:nvSpPr>
            <p:cNvPr id="75" name="Canto dobrado 74"/>
            <p:cNvSpPr/>
            <p:nvPr/>
          </p:nvSpPr>
          <p:spPr>
            <a:xfrm rot="21287266">
              <a:off x="5953641" y="2257630"/>
              <a:ext cx="2850990" cy="989730"/>
            </a:xfrm>
            <a:prstGeom prst="foldedCorner">
              <a:avLst>
                <a:gd name="adj" fmla="val 245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Arial Black" pitchFamily="34" charset="0"/>
                </a:rPr>
                <a:t>673 professores</a:t>
              </a:r>
            </a:p>
          </p:txBody>
        </p: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492" y="1859699"/>
              <a:ext cx="553752" cy="553752"/>
            </a:xfrm>
            <a:prstGeom prst="rect">
              <a:avLst/>
            </a:prstGeom>
          </p:spPr>
        </p:pic>
      </p:grpSp>
      <p:grpSp>
        <p:nvGrpSpPr>
          <p:cNvPr id="2" name="Grupo 1"/>
          <p:cNvGrpSpPr/>
          <p:nvPr/>
        </p:nvGrpSpPr>
        <p:grpSpPr>
          <a:xfrm>
            <a:off x="3135436" y="3076873"/>
            <a:ext cx="2850990" cy="1387661"/>
            <a:chOff x="5991874" y="2061800"/>
            <a:chExt cx="2850990" cy="1387661"/>
          </a:xfrm>
        </p:grpSpPr>
        <p:sp>
          <p:nvSpPr>
            <p:cNvPr id="77" name="Canto dobrado 76"/>
            <p:cNvSpPr/>
            <p:nvPr/>
          </p:nvSpPr>
          <p:spPr>
            <a:xfrm rot="21287266">
              <a:off x="5991874" y="2459731"/>
              <a:ext cx="2850990" cy="989730"/>
            </a:xfrm>
            <a:prstGeom prst="foldedCorner">
              <a:avLst>
                <a:gd name="adj" fmla="val 245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Arial Black" pitchFamily="34" charset="0"/>
                </a:rPr>
                <a:t>987 alunos do Programa Educação Empreendedora</a:t>
              </a:r>
            </a:p>
          </p:txBody>
        </p:sp>
        <p:pic>
          <p:nvPicPr>
            <p:cNvPr id="78" name="Imagem 77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25" y="2061800"/>
              <a:ext cx="553752" cy="553752"/>
            </a:xfrm>
            <a:prstGeom prst="rect">
              <a:avLst/>
            </a:prstGeom>
          </p:spPr>
        </p:pic>
      </p:grpSp>
      <p:grpSp>
        <p:nvGrpSpPr>
          <p:cNvPr id="79" name="Grupo 78"/>
          <p:cNvGrpSpPr/>
          <p:nvPr/>
        </p:nvGrpSpPr>
        <p:grpSpPr>
          <a:xfrm>
            <a:off x="6062030" y="3076873"/>
            <a:ext cx="2850990" cy="1387661"/>
            <a:chOff x="5991874" y="2061800"/>
            <a:chExt cx="2850990" cy="1387661"/>
          </a:xfrm>
        </p:grpSpPr>
        <p:sp>
          <p:nvSpPr>
            <p:cNvPr id="80" name="Canto dobrado 79"/>
            <p:cNvSpPr/>
            <p:nvPr/>
          </p:nvSpPr>
          <p:spPr>
            <a:xfrm rot="21287266">
              <a:off x="5991874" y="2459731"/>
              <a:ext cx="2850990" cy="989730"/>
            </a:xfrm>
            <a:prstGeom prst="foldedCorner">
              <a:avLst>
                <a:gd name="adj" fmla="val 2454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  <a:latin typeface="Arial Black" pitchFamily="34" charset="0"/>
                </a:rPr>
                <a:t>176 alunos do Desafio Universitário Empreendedor</a:t>
              </a:r>
            </a:p>
          </p:txBody>
        </p:sp>
        <p:pic>
          <p:nvPicPr>
            <p:cNvPr id="81" name="Imagem 80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25" y="2061800"/>
              <a:ext cx="553752" cy="553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366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40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Aplicação prática dos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conhecimentos*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*Por que não colocou em prática/repassou aos seus alunos os conhecimentos adquiridos?</a:t>
            </a:r>
            <a:endParaRPr lang="pt-BR" sz="1400" dirty="0"/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31848"/>
              </p:ext>
            </p:extLst>
          </p:nvPr>
        </p:nvGraphicFramePr>
        <p:xfrm>
          <a:off x="1439651" y="2133000"/>
          <a:ext cx="6264699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3"/>
                <a:gridCol w="1332148"/>
                <a:gridCol w="1332148"/>
              </a:tblGrid>
              <a:tr h="648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Frequência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está atuando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27,4%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Falta de suporte/material de apoio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Assuntos fora do contexto escolar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67,4%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55</a:t>
            </a:r>
          </a:p>
        </p:txBody>
      </p:sp>
    </p:spTree>
    <p:extLst>
      <p:ext uri="{BB962C8B-B14F-4D97-AF65-F5344CB8AC3E}">
        <p14:creationId xmlns:p14="http://schemas.microsoft.com/office/powerpoint/2010/main" val="10976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341683"/>
            <a:ext cx="233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 2015: 725    NR/NS:19</a:t>
            </a:r>
          </a:p>
          <a:p>
            <a:r>
              <a:rPr lang="pt-BR" sz="1400" b="1" dirty="0"/>
              <a:t>Base 2016: </a:t>
            </a:r>
            <a:r>
              <a:rPr lang="pt-BR" sz="1400" b="1" dirty="0" smtClean="0"/>
              <a:t>618    NR/NS:57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41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396969545"/>
              </p:ext>
            </p:extLst>
          </p:nvPr>
        </p:nvGraphicFramePr>
        <p:xfrm>
          <a:off x="953852" y="1988840"/>
          <a:ext cx="7236296" cy="4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Comportamento dos alunos*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5949280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conseguiu identificar mudanças no comportamento dos alunos que participaram do curso?</a:t>
            </a:r>
            <a:endParaRPr lang="pt-BR" sz="1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257548" y="1268760"/>
            <a:ext cx="857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Diminuiu a proporção de professores que identificaram mudanças no comportamento dos alunos em comparação ao ano anterior, mas a proporção encontrada manteve-se em elevado patamar.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36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500 Respondentes/ 1453  Respostas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42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792678226"/>
              </p:ext>
            </p:extLst>
          </p:nvPr>
        </p:nvGraphicFramePr>
        <p:xfrm>
          <a:off x="-11305" y="1745999"/>
          <a:ext cx="916661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Mudanças observadas no comportamento dos alunos*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*Indique as mudanças observadas nos alunos que participaram do curso:</a:t>
            </a:r>
            <a:endParaRPr lang="pt-BR" sz="1400" dirty="0"/>
          </a:p>
        </p:txBody>
      </p:sp>
      <p:pic>
        <p:nvPicPr>
          <p:cNvPr id="11" name="Imagem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73585" b="75000"/>
          <a:stretch/>
        </p:blipFill>
        <p:spPr>
          <a:xfrm>
            <a:off x="6012160" y="5338366"/>
            <a:ext cx="369408" cy="362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CaixaDeTexto 15"/>
          <p:cNvSpPr txBox="1"/>
          <p:nvPr/>
        </p:nvSpPr>
        <p:spPr>
          <a:xfrm>
            <a:off x="257548" y="1268760"/>
            <a:ext cx="857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Os que identificaram mudanças no comportamento dos alunos, indicaram o aumento do interesse e a maior interação dos alunos como principais aspectos a serem observados.</a:t>
            </a:r>
            <a:endParaRPr lang="pt-BR" sz="2000" b="1" dirty="0">
              <a:cs typeface="Aharoni" pitchFamily="2" charset="-79"/>
            </a:endParaRPr>
          </a:p>
        </p:txBody>
      </p:sp>
      <p:pic>
        <p:nvPicPr>
          <p:cNvPr id="15" name="Imagem 1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9512" y="5819326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4515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43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Mudanças observadas no comportamento dos alunos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97555"/>
              </p:ext>
            </p:extLst>
          </p:nvPr>
        </p:nvGraphicFramePr>
        <p:xfrm>
          <a:off x="1439651" y="1826895"/>
          <a:ext cx="6264699" cy="32042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600403"/>
                <a:gridCol w="1332148"/>
                <a:gridCol w="133214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Frequência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Implementando negócios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Criatividade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Informação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Postura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Visão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Organização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Dinâmica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Vocabulário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respondeu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323 Respondentes/ 938  Respostas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*Indique as mudanças observadas nos alunos que participaram do curso: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0622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44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Mudanças observadas no comportamento dos alunos*</a:t>
            </a:r>
          </a:p>
        </p:txBody>
      </p:sp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500 Respondentes/ 1453  Respostas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*Indique as mudanças observadas nos alunos que participaram do curso:</a:t>
            </a:r>
            <a:endParaRPr lang="pt-BR" sz="14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050434"/>
              </p:ext>
            </p:extLst>
          </p:nvPr>
        </p:nvGraphicFramePr>
        <p:xfrm>
          <a:off x="110780" y="1611205"/>
          <a:ext cx="8922441" cy="3471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590"/>
                <a:gridCol w="959639"/>
                <a:gridCol w="953316"/>
                <a:gridCol w="953316"/>
                <a:gridCol w="953316"/>
                <a:gridCol w="953316"/>
                <a:gridCol w="953316"/>
                <a:gridCol w="953316"/>
                <a:gridCol w="953316"/>
              </a:tblGrid>
              <a:tr h="890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endParaRPr lang="pt-B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Aumento do interesse do aluno pela aula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Maior interação da turma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Aumento da concentração dos alunos na aula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Maior facilidade no aprendizado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Melhoria no rendimento escolar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houve mudanças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Outras mudanças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Não sabe dizer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26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58,2%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24,8%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901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6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(1º ao 5º anos)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43,5%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6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(1º ao 9º anos)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40,6%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8264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47,5%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52,0%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49,2%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3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6341683"/>
            <a:ext cx="190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 2015: 743    NS:1</a:t>
            </a:r>
          </a:p>
          <a:p>
            <a:r>
              <a:rPr lang="pt-BR" sz="1400" b="1" dirty="0" smtClean="0"/>
              <a:t>Base 2016: 637    NS:42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45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411787491"/>
              </p:ext>
            </p:extLst>
          </p:nvPr>
        </p:nvGraphicFramePr>
        <p:xfrm>
          <a:off x="605700" y="2204863"/>
          <a:ext cx="7932600" cy="3812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Dificuldade na transmissão do conhecimento*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5877272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teve alguma dificuldade, quando transmitiu o conhecimento do curso para os alunos?</a:t>
            </a:r>
            <a:endParaRPr lang="pt-BR" sz="1400" dirty="0"/>
          </a:p>
        </p:txBody>
      </p:sp>
      <p:sp>
        <p:nvSpPr>
          <p:cNvPr id="11" name="Seta para baixo 10">
            <a:hlinkClick r:id="rId5" action="ppaction://hlinksldjump"/>
          </p:cNvPr>
          <p:cNvSpPr/>
          <p:nvPr/>
        </p:nvSpPr>
        <p:spPr>
          <a:xfrm>
            <a:off x="2483768" y="3717032"/>
            <a:ext cx="1159087" cy="568246"/>
          </a:xfrm>
          <a:prstGeom prst="downArrow">
            <a:avLst>
              <a:gd name="adj1" fmla="val 66492"/>
              <a:gd name="adj2" fmla="val 45124"/>
            </a:avLst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77331" y="1169457"/>
            <a:ext cx="878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Em relação ao ano anterior, as proporções foram semelhantes no quesito de dificuldades para transmissão posterior de conhecimento aos alunos. Manteve-se elevada a proporção dos que não encontraram dificuldades.</a:t>
            </a:r>
            <a:endParaRPr lang="pt-BR" sz="2000" b="1" dirty="0">
              <a:cs typeface="Aharoni" pitchFamily="2" charset="-79"/>
            </a:endParaRPr>
          </a:p>
        </p:txBody>
      </p:sp>
      <p:pic>
        <p:nvPicPr>
          <p:cNvPr id="15" name="Imagem 1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6886" y="5419930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56541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34042" y="6572993"/>
            <a:ext cx="243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637    NR/NS:42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46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Dificuldade na transmissão do conhecimento*</a:t>
            </a:r>
          </a:p>
        </p:txBody>
      </p:sp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241484056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2052" y="5877272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teve alguma dificuldade, quando transmitiu o conhecimento do curso para os alunos?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1841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104 Respondentes/ 164 Respostas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47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19866201"/>
              </p:ext>
            </p:extLst>
          </p:nvPr>
        </p:nvGraphicFramePr>
        <p:xfrm>
          <a:off x="3976" y="1106339"/>
          <a:ext cx="9113438" cy="472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Dificuldade na transmissão do conhecimento*</a:t>
            </a:r>
          </a:p>
        </p:txBody>
      </p:sp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pic>
        <p:nvPicPr>
          <p:cNvPr id="11" name="Imagem 1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73585" b="75000"/>
          <a:stretch/>
        </p:blipFill>
        <p:spPr>
          <a:xfrm>
            <a:off x="6876256" y="5381371"/>
            <a:ext cx="369408" cy="362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CaixaDeTexto 15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teve alguma dificuldade, quando transmitiu o conhecimento do curso para os alunos?</a:t>
            </a:r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57548" y="1339633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 maioria das dificuldades são relacionadas aos alunos (entender a proposta do curso, falta de estímulo, entendimento, interesse e baixa frequência).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49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48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Dificuldade na transmissão do conhecimento*</a:t>
            </a: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39753"/>
              </p:ext>
            </p:extLst>
          </p:nvPr>
        </p:nvGraphicFramePr>
        <p:xfrm>
          <a:off x="1439651" y="2133000"/>
          <a:ext cx="6264699" cy="25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3"/>
                <a:gridCol w="1332148"/>
                <a:gridCol w="1332148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Frequência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Falta de prática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Faixa etária dos alunos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Turma reduzida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Baixa carga horária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teve alguma dificuldade, quando transmitiu o conhecimento do curso para os alunos?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104 Respondentes/ 164 Respostas </a:t>
            </a:r>
          </a:p>
        </p:txBody>
      </p:sp>
    </p:spTree>
    <p:extLst>
      <p:ext uri="{BB962C8B-B14F-4D97-AF65-F5344CB8AC3E}">
        <p14:creationId xmlns:p14="http://schemas.microsoft.com/office/powerpoint/2010/main" val="35099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49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92962843"/>
              </p:ext>
            </p:extLst>
          </p:nvPr>
        </p:nvGraphicFramePr>
        <p:xfrm>
          <a:off x="-22610" y="2205855"/>
          <a:ext cx="9166610" cy="359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Alunos envolvidos com empreendedorismo*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total aproximado de alunos deste estabelecimento de ensino envolvidos com as ações de empreendedorismo?</a:t>
            </a:r>
            <a:endParaRPr lang="pt-BR" sz="1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436096" y="1273844"/>
            <a:ext cx="1754159" cy="90365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Média 2015</a:t>
            </a:r>
          </a:p>
          <a:p>
            <a:pPr algn="ctr"/>
            <a:r>
              <a:rPr lang="pt-BR" sz="2000" b="1" dirty="0" smtClean="0"/>
              <a:t>190 alunos</a:t>
            </a:r>
            <a:endParaRPr lang="pt-BR" sz="2000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308304" y="1273844"/>
            <a:ext cx="1754159" cy="903658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Média 2016</a:t>
            </a:r>
          </a:p>
          <a:p>
            <a:pPr algn="ctr"/>
            <a:r>
              <a:rPr lang="pt-BR" sz="2000" b="1" dirty="0" smtClean="0"/>
              <a:t>289 alunos</a:t>
            </a:r>
            <a:endParaRPr lang="pt-BR" sz="2000" b="1" dirty="0"/>
          </a:p>
        </p:txBody>
      </p:sp>
      <p:pic>
        <p:nvPicPr>
          <p:cNvPr id="11" name="Imagem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6886" y="5792121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6787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39091"/>
          <a:stretch/>
        </p:blipFill>
        <p:spPr>
          <a:xfrm>
            <a:off x="-22611" y="-1"/>
            <a:ext cx="9166795" cy="6858001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171599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22610" y="260648"/>
            <a:ext cx="9166610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Objetivos</a:t>
            </a:r>
          </a:p>
        </p:txBody>
      </p:sp>
      <p:sp>
        <p:nvSpPr>
          <p:cNvPr id="5" name="Arredondar Retângulo em um Canto Diagonal 4"/>
          <p:cNvSpPr/>
          <p:nvPr/>
        </p:nvSpPr>
        <p:spPr>
          <a:xfrm>
            <a:off x="5447310" y="4653136"/>
            <a:ext cx="3589186" cy="1368152"/>
          </a:xfrm>
          <a:prstGeom prst="round2DiagRect">
            <a:avLst>
              <a:gd name="adj1" fmla="val 35907"/>
              <a:gd name="adj2" fmla="val 0"/>
            </a:avLst>
          </a:prstGeom>
          <a:solidFill>
            <a:srgbClr val="7F7F7F">
              <a:alpha val="89804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Mensurar o impacto e a aplicabilidade do Programa neste público-alvo.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72008" y="5301208"/>
            <a:ext cx="3635896" cy="1368152"/>
          </a:xfrm>
          <a:prstGeom prst="round2DiagRect">
            <a:avLst>
              <a:gd name="adj1" fmla="val 35907"/>
              <a:gd name="adj2" fmla="val 0"/>
            </a:avLst>
          </a:prstGeom>
          <a:solidFill>
            <a:srgbClr val="7F7F7F">
              <a:alpha val="89804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00000"/>
              </a:buClr>
            </a:pP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Avaliar </a:t>
            </a: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satisfação dos Alunos e Professores que participaram do PNEE em 2015.</a:t>
            </a: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50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Alunos envolvidos com empreendedorismo*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*Qual o total aproximado de alunos deste estabelecimento de ensino envolvidos com as ações de empreendedorismo?</a:t>
            </a:r>
            <a:endParaRPr lang="pt-BR" sz="1400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378855185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51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312834173"/>
              </p:ext>
            </p:extLst>
          </p:nvPr>
        </p:nvGraphicFramePr>
        <p:xfrm>
          <a:off x="-11305" y="1633621"/>
          <a:ext cx="9166610" cy="409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Alunos matriculados na instituição de ensino*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074132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*Quantos alunos (aproximadamente) estavam matriculados na instituição de ensino que o Sr(a) atuava como docente em 2015?</a:t>
            </a:r>
            <a:endParaRPr lang="pt-BR" sz="1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436096" y="1273844"/>
            <a:ext cx="1754159" cy="90365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Média 2015</a:t>
            </a:r>
          </a:p>
          <a:p>
            <a:pPr algn="ctr"/>
            <a:r>
              <a:rPr lang="pt-BR" sz="2000" b="1" dirty="0" smtClean="0"/>
              <a:t>444 alunos</a:t>
            </a:r>
            <a:endParaRPr lang="pt-BR" sz="2000" b="1" dirty="0"/>
          </a:p>
        </p:txBody>
      </p:sp>
      <p:sp>
        <p:nvSpPr>
          <p:cNvPr id="21" name="Retângulo de cantos arredondados 20"/>
          <p:cNvSpPr/>
          <p:nvPr/>
        </p:nvSpPr>
        <p:spPr>
          <a:xfrm>
            <a:off x="7308304" y="1273844"/>
            <a:ext cx="1754159" cy="903658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Média 2016</a:t>
            </a:r>
          </a:p>
          <a:p>
            <a:pPr algn="ctr"/>
            <a:r>
              <a:rPr lang="pt-BR" sz="2000" b="1" dirty="0" smtClean="0"/>
              <a:t>486 alunos</a:t>
            </a:r>
            <a:endParaRPr lang="pt-BR" sz="2000" b="1" dirty="0"/>
          </a:p>
        </p:txBody>
      </p:sp>
      <p:pic>
        <p:nvPicPr>
          <p:cNvPr id="11" name="Imagem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6886" y="5606522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780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52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Alunos matriculados na instituição de ensino*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573694268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Imagem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2052" y="6074132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*Quantos alunos (aproximadamente) estavam matriculados na instituição de ensino que o Sr(a) atuava como docente em 2015?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928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2610" y="6341683"/>
            <a:ext cx="2074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 2015: 840    NR:14</a:t>
            </a:r>
          </a:p>
          <a:p>
            <a:r>
              <a:rPr lang="pt-BR" sz="1400" b="1" dirty="0" smtClean="0"/>
              <a:t>Base 2016: 673    NR:5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53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066372657"/>
              </p:ext>
            </p:extLst>
          </p:nvPr>
        </p:nvGraphicFramePr>
        <p:xfrm>
          <a:off x="-11305" y="1556792"/>
          <a:ext cx="9166610" cy="46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Inspiração para abrir negócios*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021288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*O(a) Sr(a) abriu um negócio/empresa inspirado no que aprendeu?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1505" y="1213937"/>
            <a:ext cx="857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Houve um crescimento dos professores que não pretendem abrir um negócio/empresa nos próximos dois anos. Isto provavelmente está ligado ao momento de crise atual.</a:t>
            </a:r>
            <a:endParaRPr lang="pt-BR" sz="2000" b="1" dirty="0">
              <a:cs typeface="Aharoni" pitchFamily="2" charset="-79"/>
            </a:endParaRP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6886" y="5606522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95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2610" y="6560126"/>
            <a:ext cx="207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 2016: 673    NR:5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54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Inspiração para abrir negócios*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56415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*O(a) Sr(a) abriu um negócio/empresa inspirado no que aprendeu?</a:t>
            </a:r>
            <a:endParaRPr lang="pt-BR" sz="1400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319615965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m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2610" y="6341683"/>
            <a:ext cx="243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 2015: 840    NR/NS:39</a:t>
            </a:r>
          </a:p>
          <a:p>
            <a:r>
              <a:rPr lang="pt-BR" sz="1400" b="1" dirty="0" smtClean="0"/>
              <a:t>Base 2016: 673    NR/NS:47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55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10311206"/>
              </p:ext>
            </p:extLst>
          </p:nvPr>
        </p:nvGraphicFramePr>
        <p:xfrm>
          <a:off x="953852" y="1988840"/>
          <a:ext cx="7236296" cy="4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Inspiração aos alunos para abrirem seus negócios*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0934" y="5858108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conhece algum aluno que tenha aberto ou influenciado os pais a abrir um negócio/empresa depois que ele participou do curso/treinamento?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31505" y="1213937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 quantidade de alunos que abriram negócios influenciados pelos cursos diminuiu 2,2 pontos em comparação a 2015.</a:t>
            </a:r>
            <a:endParaRPr lang="pt-BR" sz="2000" b="1" dirty="0">
              <a:cs typeface="Aharoni" pitchFamily="2" charset="-79"/>
            </a:endParaRPr>
          </a:p>
        </p:txBody>
      </p:sp>
      <p:pic>
        <p:nvPicPr>
          <p:cNvPr id="10" name="Imagem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76886" y="5419930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41068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34042" y="6572993"/>
            <a:ext cx="243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NR/NS:47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56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Inspiração aos alunos para abrirem seus negócios*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932" y="6049773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*O Sr(a) conhece algum aluno que tenha aberto ou influenciado os pais a abrir um negócio/empresa depois que ele participou do curso/treinamento?</a:t>
            </a:r>
            <a:endParaRPr lang="pt-BR" sz="1400" dirty="0"/>
          </a:p>
        </p:txBody>
      </p:sp>
      <p:pic>
        <p:nvPicPr>
          <p:cNvPr id="15" name="Imagem 1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650416996"/>
              </p:ext>
            </p:extLst>
          </p:nvPr>
        </p:nvGraphicFramePr>
        <p:xfrm>
          <a:off x="20934" y="1201558"/>
          <a:ext cx="9166610" cy="489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53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57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878469595"/>
              </p:ext>
            </p:extLst>
          </p:nvPr>
        </p:nvGraphicFramePr>
        <p:xfrm>
          <a:off x="-11305" y="1745999"/>
          <a:ext cx="916661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Sugestões de melhorias para o curso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1" name="Imagem 10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r="73585" b="75000"/>
          <a:stretch/>
        </p:blipFill>
        <p:spPr>
          <a:xfrm>
            <a:off x="2771800" y="4976017"/>
            <a:ext cx="369408" cy="362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CaixaDeTexto 15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*A partir da sua experiência, quais sugestões que o Sr(a) daria para a melhoria do curso que participou?</a:t>
            </a:r>
            <a:endParaRPr lang="pt-BR" sz="1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1505" y="1196752"/>
            <a:ext cx="857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 ampliação da carga horária foi indicada como sugestão de 29,7% dos professores. Em questão anterior (slide 35) 38,3% deste público já havia avaliado a carga horária como insuficiente.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860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58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Sugestões de melhorias para o curso*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87650"/>
              </p:ext>
            </p:extLst>
          </p:nvPr>
        </p:nvGraphicFramePr>
        <p:xfrm>
          <a:off x="1439650" y="1348586"/>
          <a:ext cx="6264699" cy="4623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3"/>
                <a:gridCol w="1332148"/>
                <a:gridCol w="133214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Frequência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Participação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divulgação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Dinâmica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Menor carga horaria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 recursos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Melhor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ocalização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Acompanhamento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Cursos em escolas publicas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Maior faixa etária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Rodizio de temas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isitação do Sebrae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Emissão</a:t>
                      </a:r>
                      <a:r>
                        <a:rPr lang="pt-B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certificado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Redução de valores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Rigor na avaliação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966" y="6550223"/>
            <a:ext cx="341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*A partir da sua experiência, quais sugestões que o Sr(a) daria para a melhoria do curso que participou?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7039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5" y="6550223"/>
            <a:ext cx="1997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NR/NS: 6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59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Recomendação do curso/treinamento*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720" y="6074132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De 0 a 10, qual a probabilidade de o(a) Sr(a) recomendar ocurso/treinamento realizado para outras escolas/professores? Considere que a nota 0 significa “não recomendaria de forma alguma” e a nota 10 “com certeza recomendaria”.</a:t>
            </a:r>
            <a:endParaRPr lang="pt-BR" sz="14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31740"/>
              </p:ext>
            </p:extLst>
          </p:nvPr>
        </p:nvGraphicFramePr>
        <p:xfrm>
          <a:off x="59294" y="1200501"/>
          <a:ext cx="9025413" cy="147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41"/>
                <a:gridCol w="632856"/>
                <a:gridCol w="632856"/>
                <a:gridCol w="632856"/>
                <a:gridCol w="632856"/>
                <a:gridCol w="632856"/>
                <a:gridCol w="632856"/>
                <a:gridCol w="632856"/>
                <a:gridCol w="632856"/>
                <a:gridCol w="632856"/>
                <a:gridCol w="632856"/>
                <a:gridCol w="632856"/>
                <a:gridCol w="632856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NR/NS</a:t>
                      </a:r>
                      <a:endParaRPr lang="pt-BR" sz="12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70,4%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9,38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189208" y="3174647"/>
            <a:ext cx="8631264" cy="1019724"/>
            <a:chOff x="179641" y="2918058"/>
            <a:chExt cx="8697195" cy="1027514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41" y="2918058"/>
              <a:ext cx="485500" cy="1027514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08" y="2918058"/>
              <a:ext cx="485500" cy="1027514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18058"/>
              <a:ext cx="485500" cy="1027514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196" y="2918058"/>
              <a:ext cx="485500" cy="1027514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918058"/>
              <a:ext cx="485500" cy="1027514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284" y="2918058"/>
              <a:ext cx="485500" cy="10275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2918058"/>
              <a:ext cx="485500" cy="1027514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72" y="2918058"/>
              <a:ext cx="485500" cy="1027514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412" y="2918058"/>
              <a:ext cx="485500" cy="1027514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918058"/>
              <a:ext cx="485500" cy="1027514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500" y="2918058"/>
              <a:ext cx="485500" cy="1027514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18058"/>
              <a:ext cx="485500" cy="1027514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918058"/>
              <a:ext cx="485500" cy="1027514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636" y="2918058"/>
              <a:ext cx="485500" cy="1027514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918058"/>
              <a:ext cx="485500" cy="1027514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918058"/>
              <a:ext cx="485500" cy="1027514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918058"/>
              <a:ext cx="485500" cy="1027514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96" y="2990066"/>
              <a:ext cx="359932" cy="955506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2990066"/>
              <a:ext cx="359932" cy="955506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990066"/>
              <a:ext cx="359932" cy="955506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2990066"/>
              <a:ext cx="344396" cy="955506"/>
            </a:xfrm>
            <a:prstGeom prst="rect">
              <a:avLst/>
            </a:prstGeom>
          </p:spPr>
        </p:pic>
      </p:grpSp>
      <p:sp>
        <p:nvSpPr>
          <p:cNvPr id="45" name="CaixaDeTexto 44"/>
          <p:cNvSpPr txBox="1"/>
          <p:nvPr/>
        </p:nvSpPr>
        <p:spPr>
          <a:xfrm>
            <a:off x="3166748" y="4386590"/>
            <a:ext cx="84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84,8%</a:t>
            </a:r>
            <a:endParaRPr lang="pt-BR" sz="16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268169" y="4386590"/>
            <a:ext cx="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11,9%</a:t>
            </a:r>
            <a:endParaRPr lang="pt-BR" sz="16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8316416" y="4386590"/>
            <a:ext cx="71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3,3%</a:t>
            </a:r>
            <a:endParaRPr lang="pt-BR" sz="1600" b="1" dirty="0"/>
          </a:p>
        </p:txBody>
      </p:sp>
      <p:sp>
        <p:nvSpPr>
          <p:cNvPr id="48" name="Colchete direito 47"/>
          <p:cNvSpPr/>
          <p:nvPr/>
        </p:nvSpPr>
        <p:spPr>
          <a:xfrm rot="5400000">
            <a:off x="3517996" y="876796"/>
            <a:ext cx="144088" cy="6894083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olchete direito 48"/>
          <p:cNvSpPr/>
          <p:nvPr/>
        </p:nvSpPr>
        <p:spPr>
          <a:xfrm rot="5400000">
            <a:off x="7687176" y="3694298"/>
            <a:ext cx="133911" cy="1269266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olchete direito 49"/>
          <p:cNvSpPr/>
          <p:nvPr/>
        </p:nvSpPr>
        <p:spPr>
          <a:xfrm rot="5400000">
            <a:off x="8599615" y="4139529"/>
            <a:ext cx="144087" cy="368617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de cantos arredondados 50"/>
          <p:cNvSpPr/>
          <p:nvPr/>
        </p:nvSpPr>
        <p:spPr>
          <a:xfrm>
            <a:off x="2527796" y="4901606"/>
            <a:ext cx="1754159" cy="90365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NPS </a:t>
            </a:r>
            <a:r>
              <a:rPr lang="pt-BR" sz="2000" b="1" dirty="0"/>
              <a:t>2015</a:t>
            </a:r>
          </a:p>
          <a:p>
            <a:pPr algn="ctr"/>
            <a:r>
              <a:rPr lang="pt-BR" sz="2000" b="1" dirty="0" smtClean="0"/>
              <a:t>85,8%</a:t>
            </a:r>
            <a:endParaRPr lang="pt-BR" sz="2000" b="1" dirty="0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5055494" y="4901606"/>
            <a:ext cx="1754159" cy="903658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NPS 2016</a:t>
            </a:r>
          </a:p>
          <a:p>
            <a:pPr algn="ctr"/>
            <a:r>
              <a:rPr lang="pt-BR" sz="2000" b="1" dirty="0" smtClean="0"/>
              <a:t>81,5%</a:t>
            </a:r>
            <a:endParaRPr lang="pt-BR" sz="2000" b="1" dirty="0"/>
          </a:p>
        </p:txBody>
      </p:sp>
      <p:pic>
        <p:nvPicPr>
          <p:cNvPr id="53" name="Imagem 5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2" t="-21" r="24832" b="75021"/>
          <a:stretch/>
        </p:blipFill>
        <p:spPr>
          <a:xfrm>
            <a:off x="141120" y="5432081"/>
            <a:ext cx="362666" cy="3731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709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3419442"/>
            <a:ext cx="9144000" cy="344546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34194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Perfil dos Respondentes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2" t="19111" r="16569" b="66932"/>
          <a:stretch/>
        </p:blipFill>
        <p:spPr>
          <a:xfrm>
            <a:off x="1039091" y="4200062"/>
            <a:ext cx="7065818" cy="18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5" y="6550223"/>
            <a:ext cx="1997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673    NR/NS: 6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60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Recomendação do curso/treinamento*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9720" y="6074132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De 0 a 10, qual a probabilidade de o(a) Sr(a) recomendar ocurso/treinamento realizado para outras escolas/professores? Considere que a nota 0 significa “não recomendaria de forma alguma” e a nota 10 “com certeza recomendaria”.</a:t>
            </a:r>
            <a:endParaRPr lang="pt-BR" sz="1400" dirty="0"/>
          </a:p>
        </p:txBody>
      </p:sp>
      <p:graphicFrame>
        <p:nvGraphicFramePr>
          <p:cNvPr id="54" name="Tabela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85110"/>
              </p:ext>
            </p:extLst>
          </p:nvPr>
        </p:nvGraphicFramePr>
        <p:xfrm>
          <a:off x="378252" y="1772816"/>
          <a:ext cx="8387496" cy="3276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122261"/>
                <a:gridCol w="2265235"/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Curso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Média</a:t>
                      </a:r>
                      <a:endParaRPr lang="pt-B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Despertar - Capacitação do Professor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8,82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Formação de Jovens Empreendedores - Capacitação do Professor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9,71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5º anos)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9,37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JEPP - Capacitação do Professor (1º ao 9º anos)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9,35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Pronatec</a:t>
                      </a:r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Empreendedor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9,50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9,38</a:t>
                      </a:r>
                      <a:endParaRPr lang="pt-BR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5" name="Imagem 5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BLOCO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3 – Alunos do Programa Educação Empreendedora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40"/>
          <a:stretch/>
        </p:blipFill>
        <p:spPr>
          <a:xfrm>
            <a:off x="3756209" y="2221234"/>
            <a:ext cx="5387791" cy="463676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51520" y="1988840"/>
            <a:ext cx="7848872" cy="17543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Os assuntos abordados com os 987 alunos do Programa foram: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/>
              <a:t>Avaliação da satisfação;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/>
              <a:t>Futuro empreendedor;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b="1" dirty="0" smtClean="0"/>
              <a:t>Capacidade de enfrentar desafios.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2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7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987  NR/NS: 10¹; 10²; 10³; 12</a:t>
            </a:r>
            <a:r>
              <a:rPr lang="pt-BR" sz="1400" b="1" dirty="0"/>
              <a:t>⁴</a:t>
            </a:r>
            <a:r>
              <a:rPr lang="pt-BR" sz="1400" b="1" dirty="0" smtClean="0"/>
              <a:t>; 7</a:t>
            </a:r>
            <a:r>
              <a:rPr lang="pt-BR" sz="1400" b="1" dirty="0"/>
              <a:t>⁵</a:t>
            </a:r>
            <a:r>
              <a:rPr lang="pt-BR" sz="1400" b="1" dirty="0" smtClean="0"/>
              <a:t>; 11</a:t>
            </a:r>
            <a:r>
              <a:rPr lang="pt-BR" sz="1400" b="1" dirty="0"/>
              <a:t>⁶</a:t>
            </a:r>
            <a:endParaRPr lang="pt-BR" sz="1400" b="1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62</a:t>
            </a:fld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54942"/>
              </p:ext>
            </p:extLst>
          </p:nvPr>
        </p:nvGraphicFramePr>
        <p:xfrm>
          <a:off x="251522" y="2133000"/>
          <a:ext cx="8640960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7"/>
                <a:gridCol w="6599689"/>
                <a:gridCol w="864097"/>
                <a:gridCol w="864097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Nível de conhecimento do conteúdo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do curso demonstrado pelo(a) professor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Motivação e incentivos dados pelo(a) professor (a)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aos alunos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8,49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Linguagem utilizada pelo(a) professor(a)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9,29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Atendimento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suas expectativas em relação ao curso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Nível de entendimento do conteúdo do curso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9,00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Nível de interesse pelo curso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8,97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9720" y="580526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Dê uma nota de 0 a 10 para o seu nível de satisfação em relação aos aspectos/quesitos, abaixo, sendo que 0 significa “ficou totalmente insatisfeito(a)” e 10, que você “ficou totalmente satisfeito(a)”.</a:t>
            </a:r>
            <a:endParaRPr lang="pt-BR" sz="1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Avaliação da satisfação*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24609" y="1341832"/>
            <a:ext cx="866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Todas as médias de satisfação de 2016 foram mais elevadas que as de 2015, situando-se próximas ao patamar de 9 pontos.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76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90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987 NR/NS:37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63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097363464"/>
              </p:ext>
            </p:extLst>
          </p:nvPr>
        </p:nvGraphicFramePr>
        <p:xfrm>
          <a:off x="953852" y="1988840"/>
          <a:ext cx="7236296" cy="4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0934" y="6036530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*Você considera que a participação na disciplina de empreendedorismo foi fundamental para que você pense em tornar-se empreendedor agora ou em um futuro próximo?</a:t>
            </a:r>
            <a:endParaRPr lang="pt-BR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Importância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da disciplina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para um futuro empreendedor*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31505" y="1213937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 disciplina de empreendedorismo foi considerada fundamental por 92,3% dos alunos que desejam se tornar empreendedores no futuro.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57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9027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987 NR/NS:43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64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00034199"/>
              </p:ext>
            </p:extLst>
          </p:nvPr>
        </p:nvGraphicFramePr>
        <p:xfrm>
          <a:off x="953852" y="1988840"/>
          <a:ext cx="7236296" cy="4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0934" y="6036530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*Você considera que, após participar da disciplina de empreendedorismo está mais preparado para enfrentar os desafios no mundo do trabalho ou para se tornar um empreendedor (atualmente ou no futuro)?</a:t>
            </a:r>
            <a:endParaRPr lang="pt-BR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Preparado para enfrentar desafios*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1505" y="1213937"/>
            <a:ext cx="857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 maioria dos alunos acredita estar preparado para enfrentar os desafios do mercado de trabalho com o conhecimento adquirido através da disciplina.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461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2" t="8200" r="1340" b="50000"/>
          <a:stretch/>
        </p:blipFill>
        <p:spPr>
          <a:xfrm rot="5400000">
            <a:off x="2771319" y="-2771319"/>
            <a:ext cx="3601361" cy="914400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BLOCO </a:t>
            </a:r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4 – Alunos do Desafio Universitário Empreendedor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999560" y="6592267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65</a:t>
            </a:fld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-22795" y="3429000"/>
            <a:ext cx="9166795" cy="3429000"/>
            <a:chOff x="13539" y="3429000"/>
            <a:chExt cx="9048136" cy="3429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 rot="10800000">
              <a:off x="13539" y="3429000"/>
              <a:ext cx="9048136" cy="3429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02" t="8200" r="1340" b="50000"/>
            <a:stretch/>
          </p:blipFill>
          <p:spPr>
            <a:xfrm rot="5400000">
              <a:off x="4442493" y="691881"/>
              <a:ext cx="344715" cy="581895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02" t="8200" r="1340" b="50000"/>
            <a:stretch/>
          </p:blipFill>
          <p:spPr>
            <a:xfrm rot="5400000">
              <a:off x="4399642" y="2901076"/>
              <a:ext cx="344715" cy="2016224"/>
            </a:xfrm>
            <a:prstGeom prst="rect">
              <a:avLst/>
            </a:prstGeom>
          </p:spPr>
        </p:pic>
      </p:grpSp>
      <p:sp>
        <p:nvSpPr>
          <p:cNvPr id="16" name="CaixaDeTexto 15"/>
          <p:cNvSpPr txBox="1"/>
          <p:nvPr/>
        </p:nvSpPr>
        <p:spPr>
          <a:xfrm>
            <a:off x="46119" y="2132856"/>
            <a:ext cx="9144000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Como ficou sabendo da competição;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NPS;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Avaliação de aspectos/quesitos;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Avaliação das atividades;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Futuro empreendedor;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Capacidade de enfrentar desafios;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b="1" dirty="0" smtClean="0">
                <a:solidFill>
                  <a:schemeClr val="bg1"/>
                </a:solidFill>
              </a:rPr>
              <a:t>Avaliação geral do Desafio.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52400" y="1474584"/>
            <a:ext cx="8884096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1"/>
                </a:solidFill>
              </a:rPr>
              <a:t>Os tópicos abordados com os 176 alunos participantes do Desafio Universitário empreendedor foram: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9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5" y="6550223"/>
            <a:ext cx="455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</a:t>
            </a:r>
            <a:r>
              <a:rPr lang="pt-BR" sz="1400" b="1" dirty="0"/>
              <a:t>R</a:t>
            </a:r>
            <a:r>
              <a:rPr lang="pt-BR" sz="1400" b="1" dirty="0" smtClean="0"/>
              <a:t>espondentes/182 Respostas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66</a:t>
            </a:fld>
            <a:endParaRPr lang="pt-B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Conhecimento da competição*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761888359"/>
              </p:ext>
            </p:extLst>
          </p:nvPr>
        </p:nvGraphicFramePr>
        <p:xfrm>
          <a:off x="-22609" y="1268761"/>
          <a:ext cx="9059106" cy="476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0934" y="6036530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*Como você ficou sabendo da competição?</a:t>
            </a:r>
            <a:endParaRPr lang="pt-BR" sz="1400" dirty="0"/>
          </a:p>
        </p:txBody>
      </p:sp>
      <p:sp>
        <p:nvSpPr>
          <p:cNvPr id="4" name="Texto Explicativo 3 (Sem Bordas) 3"/>
          <p:cNvSpPr/>
          <p:nvPr/>
        </p:nvSpPr>
        <p:spPr>
          <a:xfrm>
            <a:off x="6300192" y="5583837"/>
            <a:ext cx="2520280" cy="452693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53256"/>
              <a:gd name="adj6" fmla="val 8837"/>
              <a:gd name="adj7" fmla="val -134094"/>
              <a:gd name="adj8" fmla="val 797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Trabalha/trabalhou no Sebrae : 1,1%</a:t>
            </a:r>
          </a:p>
          <a:p>
            <a:pPr algn="ctr"/>
            <a:r>
              <a:rPr lang="pt-BR" sz="1200" dirty="0" smtClean="0"/>
              <a:t>Games: 0,6%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560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67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Recomendação do curso/treinamento*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9720" y="600212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De 0 a 10, qual a probabilidade de o(a) Sr(a) recomendar ocurso/treinamento realizado para outras escolas/professores? Considere que a nota 0 significa “não recomendaria de forma alguma” e a nota 10 “com certeza recomendaria”.</a:t>
            </a:r>
            <a:endParaRPr lang="pt-BR" sz="14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631468"/>
              </p:ext>
            </p:extLst>
          </p:nvPr>
        </p:nvGraphicFramePr>
        <p:xfrm>
          <a:off x="248552" y="1348586"/>
          <a:ext cx="8607414" cy="147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776"/>
                <a:gridCol w="649058"/>
                <a:gridCol w="649058"/>
                <a:gridCol w="649058"/>
                <a:gridCol w="649058"/>
                <a:gridCol w="649058"/>
                <a:gridCol w="649058"/>
                <a:gridCol w="649058"/>
                <a:gridCol w="649058"/>
                <a:gridCol w="649058"/>
                <a:gridCol w="649058"/>
                <a:gridCol w="649058"/>
              </a:tblGrid>
              <a:tr h="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137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0,5%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3,8%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7,4%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5,8%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9,41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pSp>
        <p:nvGrpSpPr>
          <p:cNvPr id="23" name="Grupo 22"/>
          <p:cNvGrpSpPr/>
          <p:nvPr/>
        </p:nvGrpSpPr>
        <p:grpSpPr>
          <a:xfrm>
            <a:off x="143000" y="3234462"/>
            <a:ext cx="8697195" cy="1027514"/>
            <a:chOff x="179641" y="2918058"/>
            <a:chExt cx="8697195" cy="1027514"/>
          </a:xfrm>
        </p:grpSpPr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641" y="2918058"/>
              <a:ext cx="485500" cy="1027514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08" y="2918058"/>
              <a:ext cx="485500" cy="1027514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2918058"/>
              <a:ext cx="485500" cy="1027514"/>
            </a:xfrm>
            <a:prstGeom prst="rect">
              <a:avLst/>
            </a:prstGeom>
          </p:spPr>
        </p:pic>
        <p:pic>
          <p:nvPicPr>
            <p:cNvPr id="27" name="Imagem 2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196" y="2918058"/>
              <a:ext cx="485500" cy="1027514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918058"/>
              <a:ext cx="485500" cy="1027514"/>
            </a:xfrm>
            <a:prstGeom prst="rect">
              <a:avLst/>
            </a:prstGeom>
          </p:spPr>
        </p:pic>
        <p:pic>
          <p:nvPicPr>
            <p:cNvPr id="29" name="Imagem 2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2284" y="2918058"/>
              <a:ext cx="485500" cy="1027514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2918058"/>
              <a:ext cx="485500" cy="1027514"/>
            </a:xfrm>
            <a:prstGeom prst="rect">
              <a:avLst/>
            </a:prstGeom>
          </p:spPr>
        </p:pic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372" y="2918058"/>
              <a:ext cx="485500" cy="1027514"/>
            </a:xfrm>
            <a:prstGeom prst="rect">
              <a:avLst/>
            </a:prstGeom>
          </p:spPr>
        </p:pic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412" y="2918058"/>
              <a:ext cx="485500" cy="1027514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2918058"/>
              <a:ext cx="485500" cy="1027514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6500" y="2918058"/>
              <a:ext cx="485500" cy="1027514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2" y="2918058"/>
              <a:ext cx="485500" cy="1027514"/>
            </a:xfrm>
            <a:prstGeom prst="rect">
              <a:avLst/>
            </a:prstGeom>
          </p:spPr>
        </p:pic>
        <p:pic>
          <p:nvPicPr>
            <p:cNvPr id="36" name="Imagem 3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2918058"/>
              <a:ext cx="485500" cy="1027514"/>
            </a:xfrm>
            <a:prstGeom prst="rect">
              <a:avLst/>
            </a:prstGeom>
          </p:spPr>
        </p:pic>
        <p:pic>
          <p:nvPicPr>
            <p:cNvPr id="37" name="Imagem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636" y="2918058"/>
              <a:ext cx="485500" cy="1027514"/>
            </a:xfrm>
            <a:prstGeom prst="rect">
              <a:avLst/>
            </a:prstGeom>
          </p:spPr>
        </p:pic>
        <p:pic>
          <p:nvPicPr>
            <p:cNvPr id="38" name="Imagem 3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4128" y="2918058"/>
              <a:ext cx="485500" cy="1027514"/>
            </a:xfrm>
            <a:prstGeom prst="rect">
              <a:avLst/>
            </a:prstGeom>
          </p:spPr>
        </p:pic>
        <p:pic>
          <p:nvPicPr>
            <p:cNvPr id="39" name="Imagem 3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918058"/>
              <a:ext cx="485500" cy="1027514"/>
            </a:xfrm>
            <a:prstGeom prst="rect">
              <a:avLst/>
            </a:prstGeom>
          </p:spPr>
        </p:pic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224" y="2918058"/>
              <a:ext cx="485500" cy="1027514"/>
            </a:xfrm>
            <a:prstGeom prst="rect">
              <a:avLst/>
            </a:prstGeom>
          </p:spPr>
        </p:pic>
        <p:pic>
          <p:nvPicPr>
            <p:cNvPr id="41" name="Imagem 4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96" y="2990066"/>
              <a:ext cx="359932" cy="955506"/>
            </a:xfrm>
            <a:prstGeom prst="rect">
              <a:avLst/>
            </a:prstGeom>
          </p:spPr>
        </p:pic>
        <p:pic>
          <p:nvPicPr>
            <p:cNvPr id="42" name="Imagem 4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336" y="2990066"/>
              <a:ext cx="359932" cy="955506"/>
            </a:xfrm>
            <a:prstGeom prst="rect">
              <a:avLst/>
            </a:prstGeom>
          </p:spPr>
        </p:pic>
        <p:pic>
          <p:nvPicPr>
            <p:cNvPr id="43" name="Imagem 4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84" y="2990066"/>
              <a:ext cx="359932" cy="955506"/>
            </a:xfrm>
            <a:prstGeom prst="rect">
              <a:avLst/>
            </a:prstGeom>
          </p:spPr>
        </p:pic>
        <p:pic>
          <p:nvPicPr>
            <p:cNvPr id="44" name="Imagem 4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440" y="2990066"/>
              <a:ext cx="344396" cy="955506"/>
            </a:xfrm>
            <a:prstGeom prst="rect">
              <a:avLst/>
            </a:prstGeom>
          </p:spPr>
        </p:pic>
      </p:grpSp>
      <p:sp>
        <p:nvSpPr>
          <p:cNvPr id="45" name="CaixaDeTexto 44"/>
          <p:cNvSpPr txBox="1"/>
          <p:nvPr/>
        </p:nvSpPr>
        <p:spPr>
          <a:xfrm>
            <a:off x="3166748" y="4386590"/>
            <a:ext cx="846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83,8%</a:t>
            </a:r>
            <a:endParaRPr lang="pt-BR" sz="16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7268169" y="4386590"/>
            <a:ext cx="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11,2%</a:t>
            </a:r>
            <a:endParaRPr lang="pt-BR" sz="16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8388765" y="4386590"/>
            <a:ext cx="71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5%</a:t>
            </a:r>
            <a:endParaRPr lang="pt-BR" sz="1600" b="1" dirty="0"/>
          </a:p>
        </p:txBody>
      </p:sp>
      <p:sp>
        <p:nvSpPr>
          <p:cNvPr id="48" name="Colchete direito 47"/>
          <p:cNvSpPr/>
          <p:nvPr/>
        </p:nvSpPr>
        <p:spPr>
          <a:xfrm rot="5400000">
            <a:off x="3517996" y="876796"/>
            <a:ext cx="144088" cy="6894083"/>
          </a:xfrm>
          <a:prstGeom prst="righ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olchete direito 48"/>
          <p:cNvSpPr/>
          <p:nvPr/>
        </p:nvSpPr>
        <p:spPr>
          <a:xfrm rot="5400000">
            <a:off x="7687176" y="3694298"/>
            <a:ext cx="133911" cy="1269266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Colchete direito 49"/>
          <p:cNvSpPr/>
          <p:nvPr/>
        </p:nvSpPr>
        <p:spPr>
          <a:xfrm rot="5400000">
            <a:off x="8599615" y="4139529"/>
            <a:ext cx="144087" cy="368617"/>
          </a:xfrm>
          <a:prstGeom prst="righ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de cantos arredondados 53"/>
          <p:cNvSpPr/>
          <p:nvPr/>
        </p:nvSpPr>
        <p:spPr>
          <a:xfrm>
            <a:off x="2527796" y="4901606"/>
            <a:ext cx="1754159" cy="90365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NPS </a:t>
            </a:r>
            <a:r>
              <a:rPr lang="pt-BR" sz="2000" b="1" dirty="0"/>
              <a:t>2015</a:t>
            </a:r>
          </a:p>
          <a:p>
            <a:pPr algn="ctr"/>
            <a:r>
              <a:rPr lang="pt-BR" sz="2000" b="1" dirty="0" smtClean="0"/>
              <a:t>74,8%</a:t>
            </a:r>
            <a:endParaRPr lang="pt-BR" sz="2000" b="1" dirty="0"/>
          </a:p>
        </p:txBody>
      </p:sp>
      <p:sp>
        <p:nvSpPr>
          <p:cNvPr id="55" name="Retângulo de cantos arredondados 54"/>
          <p:cNvSpPr/>
          <p:nvPr/>
        </p:nvSpPr>
        <p:spPr>
          <a:xfrm>
            <a:off x="5055494" y="4901606"/>
            <a:ext cx="1754159" cy="903658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NPS 2016</a:t>
            </a:r>
          </a:p>
          <a:p>
            <a:pPr algn="ctr"/>
            <a:r>
              <a:rPr lang="pt-BR" sz="2000" b="1" dirty="0" smtClean="0"/>
              <a:t>78,8%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6719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7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 NR/NS: 5¹; 1²; 2³; 2</a:t>
            </a:r>
            <a:r>
              <a:rPr lang="pt-BR" sz="1400" b="1" dirty="0"/>
              <a:t>⁴</a:t>
            </a:r>
            <a:r>
              <a:rPr lang="pt-BR" sz="1400" b="1" dirty="0" smtClean="0"/>
              <a:t>; </a:t>
            </a:r>
            <a:r>
              <a:rPr lang="pt-BR" sz="1400" b="1" dirty="0"/>
              <a:t>3</a:t>
            </a:r>
            <a:r>
              <a:rPr lang="pt-BR" sz="1400" b="1" dirty="0" smtClean="0"/>
              <a:t>⁵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68</a:t>
            </a:fld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700959"/>
              </p:ext>
            </p:extLst>
          </p:nvPr>
        </p:nvGraphicFramePr>
        <p:xfrm>
          <a:off x="251522" y="2133000"/>
          <a:ext cx="8640959" cy="265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7"/>
                <a:gridCol w="6073718"/>
                <a:gridCol w="1127082"/>
                <a:gridCol w="1127082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Conhecimento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do conteúdo da competição demonstrado pelo(a) professor(a)/ orientador(a)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9,08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Motivação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e incentivos dados pelos IES para participar da competição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7,60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7,81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Atendimento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suas expectativas em relação à competição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8,24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Entendimento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do conteúdo da competição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9,06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Interesse pela competição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9,14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9720" y="580526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Dê uma nota de 0 a 10 para o seu nível de satisfação em relação aos aspectos/quesitos, abaixo, sendo que 0 significa “ficou totalmente insatisfeito(a)” e 10, que você “ficou totalmente satisfeito(a)”.</a:t>
            </a:r>
            <a:endParaRPr lang="pt-BR" sz="1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Avaliação da satisfação*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4609" y="1196752"/>
            <a:ext cx="866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Todas as médias aumentaram em comparação a 2015, situando-se em elevado patamar.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36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7519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 NR/NS: 1¹; 4²; 7³; 14⁴; </a:t>
            </a:r>
            <a:r>
              <a:rPr lang="pt-BR" sz="1400" b="1" dirty="0"/>
              <a:t>9</a:t>
            </a:r>
            <a:r>
              <a:rPr lang="pt-BR" sz="1400" b="1" dirty="0" smtClean="0"/>
              <a:t>⁵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69</a:t>
            </a:fld>
            <a:endParaRPr lang="pt-BR" dirty="0"/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27591"/>
              </p:ext>
            </p:extLst>
          </p:nvPr>
        </p:nvGraphicFramePr>
        <p:xfrm>
          <a:off x="251522" y="2133000"/>
          <a:ext cx="8640959" cy="259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077"/>
                <a:gridCol w="6073718"/>
                <a:gridCol w="1127082"/>
                <a:gridCol w="1127082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2015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2016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43195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Jogo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 de Negócio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8,61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Capacitação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Sebrae (Presencial e EAD)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9,05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Disciplinas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Empreendedorismo na Instituição de Ensino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8,45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Papo</a:t>
                      </a:r>
                      <a:r>
                        <a:rPr lang="pt-BR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de Negócios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8,78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Quiz</a:t>
                      </a:r>
                      <a:endParaRPr lang="pt-BR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8,55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8,79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9720" y="580526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 Dê uma nota de 0 a 10 para o seu nível de satisfação em relação às atividades da competição, sendo que 0 significa “ficou totalmente insatisfeito(a)” e 10, que você “ficou totalmente satisfeito(a)”.</a:t>
            </a:r>
            <a:endParaRPr lang="pt-BR" sz="1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Avaliação da satisfação com as atividades*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4609" y="1196752"/>
            <a:ext cx="866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As médias neste ano foram levemente superiores as do ano passado, mantendo-se em elevado patamar.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8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1397" y="0"/>
            <a:ext cx="9166795" cy="17097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Sexo dos Respondentes</a:t>
            </a:r>
            <a:endParaRPr lang="pt-B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-11398" y="6557126"/>
            <a:ext cx="1199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5" t="19111" r="16569" b="66932"/>
          <a:stretch/>
        </p:blipFill>
        <p:spPr>
          <a:xfrm>
            <a:off x="2542251" y="2621926"/>
            <a:ext cx="4059497" cy="265428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84168" y="2469399"/>
            <a:ext cx="30712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57,1% </a:t>
            </a:r>
            <a:r>
              <a:rPr lang="pt-BR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</a:p>
          <a:p>
            <a:pPr algn="ctr"/>
            <a:r>
              <a:rPr lang="pt-BR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 do Desafio Empreendedor </a:t>
            </a:r>
          </a:p>
          <a:p>
            <a:pPr algn="ctr"/>
            <a:r>
              <a:rPr lang="pt-BR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homens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5496" y="2469399"/>
            <a:ext cx="27363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Professoras representam </a:t>
            </a:r>
            <a:r>
              <a:rPr lang="pt-BR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75,3% </a:t>
            </a:r>
            <a:r>
              <a:rPr lang="pt-BR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amostra deste perfil</a:t>
            </a:r>
          </a:p>
        </p:txBody>
      </p:sp>
      <p:pic>
        <p:nvPicPr>
          <p:cNvPr id="46" name="Imagem 4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158888" y="6151954"/>
            <a:ext cx="380664" cy="373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9952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31314" y="6345737"/>
            <a:ext cx="190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513  NR/NS:6</a:t>
            </a:r>
          </a:p>
          <a:p>
            <a:r>
              <a:rPr lang="pt-BR" sz="1400" b="1" dirty="0"/>
              <a:t>Base: 176 </a:t>
            </a:r>
            <a:r>
              <a:rPr lang="pt-BR" sz="1400" b="1" dirty="0" smtClean="0"/>
              <a:t>NR/NS:4</a:t>
            </a:r>
            <a:endParaRPr lang="pt-BR" sz="14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70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767282239"/>
              </p:ext>
            </p:extLst>
          </p:nvPr>
        </p:nvGraphicFramePr>
        <p:xfrm>
          <a:off x="782706" y="1988840"/>
          <a:ext cx="7578588" cy="4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0934" y="5805264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*Você considera que a participação no Desafio foi fundamental para que você pense em tornar-se empreendedor agora ou em um futuro próximo?</a:t>
            </a:r>
            <a:endParaRPr lang="pt-BR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Importância do “Desafio” para um futuro empreendedor*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4609" y="1189201"/>
            <a:ext cx="866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Pouca diferenciação foi encontrada na comparação entre os anos de 2015 e 2016, mantendo-se elevada proporção de atribuição de importância do Desafio Empreendedor para o futuro.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284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8433" y="6347725"/>
            <a:ext cx="190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Base: 513  </a:t>
            </a:r>
            <a:r>
              <a:rPr lang="pt-BR" sz="1400" b="1" dirty="0" smtClean="0"/>
              <a:t>NR/NS:8</a:t>
            </a:r>
          </a:p>
          <a:p>
            <a:r>
              <a:rPr lang="pt-BR" sz="1400" b="1" dirty="0" smtClean="0"/>
              <a:t>Base: 176 NR/NS:2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71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043234514"/>
              </p:ext>
            </p:extLst>
          </p:nvPr>
        </p:nvGraphicFramePr>
        <p:xfrm>
          <a:off x="953852" y="1988840"/>
          <a:ext cx="7236296" cy="403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0934" y="5733256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*Você considera que, após participar do Desafio, está mais preparado para enfrentar os desafios no mundo do trabalho ou para se tornar um empreendedor (atualmente ou no futuro)?</a:t>
            </a:r>
            <a:endParaRPr lang="pt-BR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Preparação para enfrentar desafios*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4609" y="1341832"/>
            <a:ext cx="866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Não houve diferença entre os anos, mantendo-se elevada proporção de alunos que se sentem preparados para enfrentar os desafios do mundo do trabalho.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81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6" y="6550223"/>
            <a:ext cx="1470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 NR:1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72</a:t>
            </a:fld>
            <a:endParaRPr lang="pt-BR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Aplicação prática dos conhecimentos*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9720" y="5805264"/>
            <a:ext cx="9102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*Dê uma nota de 0 a 10 para avaliar se os resultados do Desafio foram positivos ou não para os alunos que participaram da competição. A nota 0 significa que “os resultados não foram positivos” e a nota 10 que “os resultados foram muito positivos.”</a:t>
            </a:r>
            <a:endParaRPr lang="pt-BR" sz="1400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0729"/>
              </p:ext>
            </p:extLst>
          </p:nvPr>
        </p:nvGraphicFramePr>
        <p:xfrm>
          <a:off x="248556" y="1410008"/>
          <a:ext cx="8606487" cy="310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689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  <a:gridCol w="660618"/>
              </a:tblGrid>
              <a:tr h="515888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Frequência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Percentual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1,6%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1,1%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19,3%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19,9%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47,0%</a:t>
                      </a:r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pt-B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Média Geral</a:t>
                      </a:r>
                      <a:endParaRPr lang="pt-B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8,88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etângulo de cantos arredondados 9"/>
          <p:cNvSpPr/>
          <p:nvPr/>
        </p:nvSpPr>
        <p:spPr>
          <a:xfrm>
            <a:off x="2527796" y="4757590"/>
            <a:ext cx="1754159" cy="90365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Média </a:t>
            </a:r>
            <a:r>
              <a:rPr lang="pt-BR" sz="2000" b="1" dirty="0"/>
              <a:t>2015</a:t>
            </a:r>
          </a:p>
          <a:p>
            <a:pPr algn="ctr"/>
            <a:r>
              <a:rPr lang="pt-BR" sz="2000" b="1" dirty="0" smtClean="0"/>
              <a:t>8,58</a:t>
            </a:r>
            <a:endParaRPr lang="pt-BR" sz="2000" b="1" dirty="0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055494" y="4757590"/>
            <a:ext cx="1754159" cy="903658"/>
          </a:xfrm>
          <a:prstGeom prst="roundRect">
            <a:avLst/>
          </a:prstGeom>
          <a:solidFill>
            <a:srgbClr val="F8065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Média 2016</a:t>
            </a:r>
          </a:p>
          <a:p>
            <a:pPr algn="ctr"/>
            <a:r>
              <a:rPr lang="pt-BR" sz="2000" b="1" dirty="0" smtClean="0"/>
              <a:t>8,88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8348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965" y="6550223"/>
            <a:ext cx="455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Respondentes/448 Respostas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73</a:t>
            </a:fld>
            <a:endParaRPr lang="pt-B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Sugestões de melhorias para a competição*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3844402620"/>
              </p:ext>
            </p:extLst>
          </p:nvPr>
        </p:nvGraphicFramePr>
        <p:xfrm>
          <a:off x="143508" y="1268761"/>
          <a:ext cx="8856985" cy="476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20934" y="6036530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*A partir da sua experiência, quais as sugestões que você daria para a melhoria </a:t>
            </a:r>
          </a:p>
          <a:p>
            <a:r>
              <a:rPr lang="pt-BR" sz="1400" dirty="0" smtClean="0"/>
              <a:t>da competição?</a:t>
            </a:r>
            <a:endParaRPr lang="pt-BR" sz="1400" dirty="0"/>
          </a:p>
        </p:txBody>
      </p:sp>
      <p:sp>
        <p:nvSpPr>
          <p:cNvPr id="4" name="Texto Explicativo 3 (Sem Bordas) 3"/>
          <p:cNvSpPr/>
          <p:nvPr/>
        </p:nvSpPr>
        <p:spPr>
          <a:xfrm>
            <a:off x="7092280" y="5720933"/>
            <a:ext cx="1915260" cy="577207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91906"/>
              <a:gd name="adj6" fmla="val 25056"/>
              <a:gd name="adj7" fmla="val -148108"/>
              <a:gd name="adj8" fmla="val 23048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Maior carga horária: </a:t>
            </a:r>
            <a:r>
              <a:rPr lang="pt-BR" sz="1200" dirty="0" smtClean="0"/>
              <a:t>1,2% </a:t>
            </a:r>
            <a:endParaRPr lang="pt-BR" sz="1200" dirty="0"/>
          </a:p>
          <a:p>
            <a:pPr algn="ctr"/>
            <a:r>
              <a:rPr lang="pt-BR" sz="1200" dirty="0" smtClean="0"/>
              <a:t>Aplicativo: 1,1%</a:t>
            </a:r>
          </a:p>
          <a:p>
            <a:pPr algn="ctr"/>
            <a:r>
              <a:rPr lang="pt-BR" sz="1200" dirty="0" smtClean="0"/>
              <a:t>Maior interação 1,1%</a:t>
            </a:r>
          </a:p>
        </p:txBody>
      </p:sp>
    </p:spTree>
    <p:extLst>
      <p:ext uri="{BB962C8B-B14F-4D97-AF65-F5344CB8AC3E}">
        <p14:creationId xmlns:p14="http://schemas.microsoft.com/office/powerpoint/2010/main" val="39812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-22610" y="6341683"/>
            <a:ext cx="190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Base: 513  </a:t>
            </a:r>
            <a:r>
              <a:rPr lang="pt-BR" sz="1400" b="1" dirty="0" smtClean="0"/>
              <a:t>NR/NS:5</a:t>
            </a:r>
            <a:endParaRPr lang="pt-BR" sz="1400" b="1" dirty="0"/>
          </a:p>
          <a:p>
            <a:r>
              <a:rPr lang="pt-BR" sz="1400" b="1" dirty="0" smtClean="0"/>
              <a:t>Base: 176 NR/NS:2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74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54926812"/>
              </p:ext>
            </p:extLst>
          </p:nvPr>
        </p:nvGraphicFramePr>
        <p:xfrm>
          <a:off x="953852" y="1988840"/>
          <a:ext cx="72362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20934" y="5733256"/>
            <a:ext cx="910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/>
              <a:t>*O fato de você ter participado do curso tem influenciado as suas escolhas a respeito do seu futuro, dos projetos que pretende realizar na sua vida?</a:t>
            </a:r>
            <a:endParaRPr lang="pt-BR" sz="1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Influência do curso em escolhas para o futuro*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4609" y="1268760"/>
            <a:ext cx="8667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cs typeface="Aharoni" pitchFamily="2" charset="-79"/>
              </a:rPr>
              <a:t>Os resultados sobre a influência da participação no curso e a preparação para o futuro foi igual em ambas as pesquisas, </a:t>
            </a:r>
            <a:r>
              <a:rPr lang="pt-BR" sz="2000" b="1" dirty="0">
                <a:cs typeface="Aharoni" pitchFamily="2" charset="-79"/>
              </a:rPr>
              <a:t>indicando elevada proporção </a:t>
            </a:r>
            <a:r>
              <a:rPr lang="pt-BR" sz="2000" b="1" dirty="0" smtClean="0">
                <a:cs typeface="Aharoni" pitchFamily="2" charset="-79"/>
              </a:rPr>
              <a:t>de concordância.</a:t>
            </a:r>
            <a:endParaRPr lang="pt-BR" sz="20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53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75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968010240"/>
              </p:ext>
            </p:extLst>
          </p:nvPr>
        </p:nvGraphicFramePr>
        <p:xfrm>
          <a:off x="-22610" y="1556792"/>
          <a:ext cx="9166610" cy="460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Influência do curso em escolhas para o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futuro*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*Como sua participação no curso tem influenciado as suas escolhas a respeito do seu futuro?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65" y="6550223"/>
            <a:ext cx="455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Respondentes/289 Respostas</a:t>
            </a:r>
          </a:p>
        </p:txBody>
      </p:sp>
      <p:sp>
        <p:nvSpPr>
          <p:cNvPr id="16" name="Texto Explicativo 2 15"/>
          <p:cNvSpPr/>
          <p:nvPr/>
        </p:nvSpPr>
        <p:spPr>
          <a:xfrm>
            <a:off x="7308304" y="5589240"/>
            <a:ext cx="1699236" cy="653206"/>
          </a:xfrm>
          <a:prstGeom prst="borderCallout2">
            <a:avLst>
              <a:gd name="adj1" fmla="val 18750"/>
              <a:gd name="adj2" fmla="val -8333"/>
              <a:gd name="adj3" fmla="val -12221"/>
              <a:gd name="adj4" fmla="val -14642"/>
              <a:gd name="adj5" fmla="val -63517"/>
              <a:gd name="adj6" fmla="val 44191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Mais foco: 0,8%</a:t>
            </a:r>
          </a:p>
          <a:p>
            <a:pPr algn="ctr"/>
            <a:r>
              <a:rPr lang="pt-BR" sz="1200" dirty="0" smtClean="0"/>
              <a:t>Mais iniciativa: 0,8%</a:t>
            </a:r>
          </a:p>
          <a:p>
            <a:pPr algn="ctr"/>
            <a:r>
              <a:rPr lang="pt-BR" sz="1200" dirty="0" smtClean="0"/>
              <a:t>Influência positiva: 0,7%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83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76</a:t>
            </a:fld>
            <a:endParaRPr lang="pt-BR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004439429"/>
              </p:ext>
            </p:extLst>
          </p:nvPr>
        </p:nvGraphicFramePr>
        <p:xfrm>
          <a:off x="-11305" y="1106340"/>
          <a:ext cx="9166610" cy="419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-22610" y="493713"/>
            <a:ext cx="9166610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haroni" pitchFamily="2" charset="-79"/>
              </a:rPr>
              <a:t>Contribuição para escolhas no futuro*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haroni" pitchFamily="2" charset="-79"/>
            </a:endParaRPr>
          </a:p>
        </p:txBody>
      </p:sp>
      <p:pic>
        <p:nvPicPr>
          <p:cNvPr id="19" name="Imagem 18">
            <a:hlinkClick r:id="" action="ppaction://noaction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42052" y="6242446"/>
            <a:ext cx="91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*Como sua participação no curso tem influenciado as suas escolhas a respeito do seu futuro?</a:t>
            </a:r>
            <a:endParaRPr lang="pt-BR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965" y="6550223"/>
            <a:ext cx="4555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176 Respondentes/404 Respostas   NR: 2</a:t>
            </a:r>
          </a:p>
        </p:txBody>
      </p:sp>
      <p:sp>
        <p:nvSpPr>
          <p:cNvPr id="16" name="Texto Explicativo 2 15"/>
          <p:cNvSpPr/>
          <p:nvPr/>
        </p:nvSpPr>
        <p:spPr>
          <a:xfrm>
            <a:off x="7204929" y="5517233"/>
            <a:ext cx="1555220" cy="504056"/>
          </a:xfrm>
          <a:prstGeom prst="borderCallout2">
            <a:avLst>
              <a:gd name="adj1" fmla="val 18750"/>
              <a:gd name="adj2" fmla="val -8333"/>
              <a:gd name="adj3" fmla="val -12221"/>
              <a:gd name="adj4" fmla="val -14642"/>
              <a:gd name="adj5" fmla="val -133663"/>
              <a:gd name="adj6" fmla="val 5386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Incentivo: 1,1%</a:t>
            </a:r>
          </a:p>
          <a:p>
            <a:pPr algn="ctr"/>
            <a:r>
              <a:rPr lang="pt-BR" sz="1200" dirty="0" smtClean="0"/>
              <a:t>Desenvoltura: 0,6%</a:t>
            </a:r>
          </a:p>
        </p:txBody>
      </p:sp>
    </p:spTree>
    <p:extLst>
      <p:ext uri="{BB962C8B-B14F-4D97-AF65-F5344CB8AC3E}">
        <p14:creationId xmlns:p14="http://schemas.microsoft.com/office/powerpoint/2010/main" val="349321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Considerações Finais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77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3"/>
          <a:stretch/>
        </p:blipFill>
        <p:spPr>
          <a:xfrm>
            <a:off x="1143000" y="988367"/>
            <a:ext cx="6858000" cy="582500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0D482C"/>
              </a:clrFrom>
              <a:clrTo>
                <a:srgbClr val="0D482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0" t="49949" r="33434" b="21212"/>
          <a:stretch/>
        </p:blipFill>
        <p:spPr>
          <a:xfrm>
            <a:off x="4283968" y="2359432"/>
            <a:ext cx="2952328" cy="33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Meta Pesquisa\PNEE\Imagens\42318-O35NCP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0" t="49823" r="30604" b="24151"/>
          <a:stretch/>
        </p:blipFill>
        <p:spPr bwMode="auto">
          <a:xfrm>
            <a:off x="-22796" y="0"/>
            <a:ext cx="9166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Apontamentos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E:\Meta Pesquisa\PNEE\Imagens\42318-O35NCP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2C19"/>
              </a:clrFrom>
              <a:clrTo>
                <a:srgbClr val="052C1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4574" r="63906" b="50658"/>
          <a:stretch/>
        </p:blipFill>
        <p:spPr bwMode="auto">
          <a:xfrm>
            <a:off x="5667935" y="3325090"/>
            <a:ext cx="3476065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78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-36512" y="1443548"/>
            <a:ext cx="91805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T</a:t>
            </a:r>
            <a:r>
              <a:rPr lang="pt-BR" sz="2000" b="1" dirty="0" smtClean="0"/>
              <a:t>odos os segmentos </a:t>
            </a:r>
            <a:r>
              <a:rPr lang="pt-BR" sz="2000" b="1" dirty="0"/>
              <a:t>demonstraram estar </a:t>
            </a:r>
            <a:r>
              <a:rPr lang="pt-BR" sz="2000" b="1" dirty="0" smtClean="0"/>
              <a:t>muito </a:t>
            </a:r>
            <a:r>
              <a:rPr lang="pt-BR" sz="2000" b="1" dirty="0"/>
              <a:t>satisfeitos com o </a:t>
            </a:r>
            <a:r>
              <a:rPr lang="pt-BR" sz="2000" b="1" dirty="0" smtClean="0"/>
              <a:t>PNEE, tendo sido encontrados para os diferentes aspectos avaliados proporções e notas muito elevadas;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A menor nota atribuída refere-se ao segmento dos professores no quesito de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aplicação prática do conhecimento, obtendo média de 7,64,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sendo que 8,6% atribuíram nota zero para esse aspecto;</a:t>
            </a:r>
            <a:endParaRPr lang="pt-BR" sz="20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A qualidade do conteúdo foi o item mais </a:t>
            </a:r>
            <a:r>
              <a:rPr lang="pt-BR" sz="2000" b="1" dirty="0" smtClean="0"/>
              <a:t>valorizado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pelos três segmentos;</a:t>
            </a:r>
            <a:endParaRPr lang="pt-BR" sz="2000" b="1" dirty="0"/>
          </a:p>
        </p:txBody>
      </p:sp>
      <p:sp>
        <p:nvSpPr>
          <p:cNvPr id="22" name="Espaço Reservado para Conteúdo 4"/>
          <p:cNvSpPr txBox="1">
            <a:spLocks/>
          </p:cNvSpPr>
          <p:nvPr/>
        </p:nvSpPr>
        <p:spPr>
          <a:xfrm>
            <a:off x="-1260648" y="6165304"/>
            <a:ext cx="10776600" cy="485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5445778"/>
            <a:ext cx="2425244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Avaliações elevadas</a:t>
            </a:r>
          </a:p>
          <a:p>
            <a:pPr algn="ctr"/>
            <a:r>
              <a:rPr lang="pt-BR" sz="1600" dirty="0" smtClean="0"/>
              <a:t>Qualidade </a:t>
            </a:r>
            <a:r>
              <a:rPr lang="pt-BR" sz="1600" dirty="0"/>
              <a:t>do </a:t>
            </a:r>
            <a:r>
              <a:rPr lang="pt-BR" sz="1600" dirty="0" smtClean="0"/>
              <a:t>conteúdo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131840" y="5445778"/>
            <a:ext cx="2410381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Dificuldades na aplicação prática dos conhecimentos por parte dos professores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05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Meta Pesquisa\PNEE\Imagens\42318-O35NCP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0" t="49823" r="30604" b="24151"/>
          <a:stretch/>
        </p:blipFill>
        <p:spPr bwMode="auto">
          <a:xfrm>
            <a:off x="-22796" y="0"/>
            <a:ext cx="9166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Apontamentos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E:\Meta Pesquisa\PNEE\Imagens\42318-O35NCP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2C19"/>
              </a:clrFrom>
              <a:clrTo>
                <a:srgbClr val="052C1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4574" r="63906" b="50658"/>
          <a:stretch/>
        </p:blipFill>
        <p:spPr bwMode="auto">
          <a:xfrm>
            <a:off x="5667935" y="3325090"/>
            <a:ext cx="3476065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79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180" y="1574790"/>
            <a:ext cx="90656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O número de participantes com dúvidas reduziu em comparação ao ano anterior;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Um em cada 4 professores tem alguma dúvida sobre o conteúdo;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A elevada satisfação com o suporte recebido pelo Sebrae foi semelhante em todos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os perfis;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A carga horária foi avaliada como insuficiente por 38,3%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dos professores;</a:t>
            </a:r>
            <a:endParaRPr lang="pt-BR" sz="2000" b="1" dirty="0"/>
          </a:p>
        </p:txBody>
      </p:sp>
      <p:sp>
        <p:nvSpPr>
          <p:cNvPr id="22" name="Espaço Reservado para Conteúdo 4"/>
          <p:cNvSpPr txBox="1">
            <a:spLocks/>
          </p:cNvSpPr>
          <p:nvPr/>
        </p:nvSpPr>
        <p:spPr>
          <a:xfrm>
            <a:off x="-1260648" y="6165304"/>
            <a:ext cx="10776600" cy="485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5418482"/>
            <a:ext cx="2425244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Maior compreensão</a:t>
            </a:r>
          </a:p>
          <a:p>
            <a:pPr algn="ctr"/>
            <a:r>
              <a:rPr lang="pt-BR" sz="1600" dirty="0" smtClean="0"/>
              <a:t>Elevado nível de satisfação com o suporte</a:t>
            </a:r>
            <a:endParaRPr lang="pt-BR" sz="16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131840" y="5418482"/>
            <a:ext cx="2410381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Professores com dúvidas</a:t>
            </a:r>
          </a:p>
          <a:p>
            <a:pPr algn="ctr"/>
            <a:r>
              <a:rPr lang="pt-BR" sz="1600" dirty="0" smtClean="0"/>
              <a:t>Carga horária insuficiente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772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05543111"/>
              </p:ext>
            </p:extLst>
          </p:nvPr>
        </p:nvGraphicFramePr>
        <p:xfrm>
          <a:off x="275264" y="1292498"/>
          <a:ext cx="8571046" cy="504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4093"/>
          <a:stretch/>
        </p:blipFill>
        <p:spPr bwMode="auto">
          <a:xfrm>
            <a:off x="-22610" y="404664"/>
            <a:ext cx="916679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m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949" y="-17367"/>
            <a:ext cx="494184" cy="49418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002969" y="6482273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8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0" y="6539621"/>
            <a:ext cx="1187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Base: 1.836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-11305" y="506696"/>
            <a:ext cx="916661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haroni" pitchFamily="2" charset="-79"/>
              </a:rPr>
              <a:t>Sexo dos respondentes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051720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 673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051720" y="400506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Base:987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074211" y="57332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Base:176</a:t>
            </a:r>
          </a:p>
        </p:txBody>
      </p:sp>
    </p:spTree>
    <p:extLst>
      <p:ext uri="{BB962C8B-B14F-4D97-AF65-F5344CB8AC3E}">
        <p14:creationId xmlns:p14="http://schemas.microsoft.com/office/powerpoint/2010/main" val="16919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:\Meta Pesquisa\PNEE\Imagens\42318-O35NCP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0" t="49823" r="30604" b="24151"/>
          <a:stretch/>
        </p:blipFill>
        <p:spPr bwMode="auto">
          <a:xfrm>
            <a:off x="-22796" y="0"/>
            <a:ext cx="91667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22795" y="0"/>
            <a:ext cx="9166795" cy="13687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Apontamentos</a:t>
            </a:r>
            <a:endParaRPr lang="pt-B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E:\Meta Pesquisa\PNEE\Imagens\42318-O35NCP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52C19"/>
              </a:clrFrom>
              <a:clrTo>
                <a:srgbClr val="052C19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14574" r="63906" b="50658"/>
          <a:stretch/>
        </p:blipFill>
        <p:spPr bwMode="auto">
          <a:xfrm>
            <a:off x="5667935" y="3325090"/>
            <a:ext cx="3476065" cy="353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80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180" y="1269915"/>
            <a:ext cx="90656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As principais dificuldades </a:t>
            </a:r>
            <a:r>
              <a:rPr lang="pt-BR" sz="2000" b="1" dirty="0" smtClean="0"/>
              <a:t>no repasse dos </a:t>
            </a:r>
            <a:r>
              <a:rPr lang="pt-BR" sz="2000" b="1" dirty="0"/>
              <a:t>conhecimentos são relativas </a:t>
            </a:r>
            <a:r>
              <a:rPr lang="pt-BR" sz="2000" b="1" dirty="0" smtClean="0"/>
              <a:t>a problemas dos alunos</a:t>
            </a:r>
            <a:r>
              <a:rPr lang="pt-BR" sz="2000" b="1" dirty="0"/>
              <a:t>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Apesar de </a:t>
            </a:r>
            <a:r>
              <a:rPr lang="pt-BR" sz="2000" b="1" dirty="0" smtClean="0"/>
              <a:t>haver elevada proporção de </a:t>
            </a:r>
            <a:r>
              <a:rPr lang="pt-BR" sz="2000" b="1" dirty="0"/>
              <a:t>identificação de mudança no comportamento </a:t>
            </a:r>
            <a:r>
              <a:rPr lang="pt-BR" sz="2000" b="1" dirty="0" smtClean="0"/>
              <a:t>dos </a:t>
            </a:r>
            <a:r>
              <a:rPr lang="pt-BR" sz="2000" b="1" dirty="0"/>
              <a:t>alunos, neste </a:t>
            </a:r>
            <a:r>
              <a:rPr lang="pt-BR" sz="2000" b="1" dirty="0" smtClean="0"/>
              <a:t>ano, </a:t>
            </a:r>
            <a:r>
              <a:rPr lang="pt-BR" sz="2000" b="1" dirty="0"/>
              <a:t>ela foi menor em comparação à 2015;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O número </a:t>
            </a:r>
            <a:r>
              <a:rPr lang="pt-BR" sz="2000" b="1" dirty="0"/>
              <a:t>de professores que deseja empreender </a:t>
            </a:r>
            <a:r>
              <a:rPr lang="pt-BR" sz="2000" b="1" dirty="0" smtClean="0"/>
              <a:t>diminuiu,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/>
              <a:t>provavelmente devido a atual crise;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/>
              <a:t>O </a:t>
            </a:r>
            <a:r>
              <a:rPr lang="pt-BR" sz="2000" b="1" dirty="0"/>
              <a:t>NPS dos professores reduziu de 85,8% para </a:t>
            </a:r>
            <a:r>
              <a:rPr lang="pt-BR" sz="2000" b="1" dirty="0" smtClean="0"/>
              <a:t>81,5%;</a:t>
            </a:r>
            <a:endParaRPr lang="pt-BR" sz="20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/>
              <a:t>Já o NPS dos alunos do Desafio Universitário </a:t>
            </a:r>
            <a:endParaRPr lang="pt-BR" sz="2000" b="1" dirty="0" smtClean="0"/>
          </a:p>
          <a:p>
            <a:pPr>
              <a:lnSpc>
                <a:spcPct val="150000"/>
              </a:lnSpc>
            </a:pPr>
            <a:r>
              <a:rPr lang="pt-BR" sz="2000" b="1" dirty="0" smtClean="0"/>
              <a:t>Empreendedor </a:t>
            </a:r>
            <a:r>
              <a:rPr lang="pt-BR" sz="2000" b="1" dirty="0"/>
              <a:t>cresceu de 74,8% para </a:t>
            </a:r>
            <a:r>
              <a:rPr lang="pt-BR" sz="2000" b="1" dirty="0" smtClean="0"/>
              <a:t>78,8%.</a:t>
            </a:r>
            <a:endParaRPr lang="pt-BR" sz="2000" b="1" dirty="0"/>
          </a:p>
        </p:txBody>
      </p:sp>
      <p:sp>
        <p:nvSpPr>
          <p:cNvPr id="22" name="Espaço Reservado para Conteúdo 4"/>
          <p:cNvSpPr txBox="1">
            <a:spLocks/>
          </p:cNvSpPr>
          <p:nvPr/>
        </p:nvSpPr>
        <p:spPr>
          <a:xfrm>
            <a:off x="-1260648" y="6165304"/>
            <a:ext cx="10776600" cy="4857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23528" y="5589240"/>
            <a:ext cx="2425244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As dificuldades no repasse do conhecimento são problemas dos alunos</a:t>
            </a:r>
            <a:endParaRPr lang="pt-BR" sz="1600" dirty="0"/>
          </a:p>
        </p:txBody>
      </p:sp>
      <p:sp>
        <p:nvSpPr>
          <p:cNvPr id="23" name="Retângulo de cantos arredondados 22"/>
          <p:cNvSpPr/>
          <p:nvPr/>
        </p:nvSpPr>
        <p:spPr>
          <a:xfrm>
            <a:off x="3257552" y="5589240"/>
            <a:ext cx="2410381" cy="115212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Redução no NPS dos professores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809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90" y="5549076"/>
            <a:ext cx="2332243" cy="12274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t="24994" r="20766" b="30393"/>
          <a:stretch/>
        </p:blipFill>
        <p:spPr>
          <a:xfrm>
            <a:off x="4442633" y="5754112"/>
            <a:ext cx="1390089" cy="8995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11760" y="3805263"/>
            <a:ext cx="4411721" cy="1544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Analistas da UGE responsáveis pela pesquisa:</a:t>
            </a:r>
          </a:p>
          <a:p>
            <a:pPr>
              <a:lnSpc>
                <a:spcPts val="500"/>
              </a:lnSpc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Paulo Jorge de Paiva Fonseca (coordenação)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E-mail: paulo.fonseca@sebrae.com.br</a:t>
            </a:r>
          </a:p>
          <a:p>
            <a:pPr>
              <a:lnSpc>
                <a:spcPts val="500"/>
              </a:lnSpc>
            </a:pPr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Denis Pedro Nunes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E-mail: denis.pedro@sebrae.com.br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19111" r="78" b="66932"/>
          <a:stretch/>
        </p:blipFill>
        <p:spPr>
          <a:xfrm>
            <a:off x="0" y="0"/>
            <a:ext cx="9144000" cy="6864903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-11397" y="0"/>
            <a:ext cx="9166795" cy="17097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Faixa etária</a:t>
            </a:r>
            <a:endParaRPr lang="pt-B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010400" y="6499778"/>
            <a:ext cx="2133600" cy="365125"/>
          </a:xfrm>
        </p:spPr>
        <p:txBody>
          <a:bodyPr/>
          <a:lstStyle/>
          <a:p>
            <a:fld id="{2119D8CF-8DEC-4D9F-84EE-ADF04DFF3391}" type="slidenum">
              <a:rPr lang="pt-BR" smtClean="0"/>
              <a:t>9</a:t>
            </a:fld>
            <a:endParaRPr lang="pt-BR" dirty="0"/>
          </a:p>
        </p:txBody>
      </p:sp>
      <p:pic>
        <p:nvPicPr>
          <p:cNvPr id="26" name="Imagem 25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4" t="25402" b="49598"/>
          <a:stretch/>
        </p:blipFill>
        <p:spPr>
          <a:xfrm>
            <a:off x="170250" y="6168340"/>
            <a:ext cx="380664" cy="373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7" name="Retângulo com Canto Diagonal Aparado 26"/>
          <p:cNvSpPr/>
          <p:nvPr/>
        </p:nvSpPr>
        <p:spPr>
          <a:xfrm>
            <a:off x="1646560" y="3164531"/>
            <a:ext cx="5850880" cy="816967"/>
          </a:xfrm>
          <a:prstGeom prst="snip2Diag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38,4% </a:t>
            </a:r>
            <a:r>
              <a:rPr lang="pt-BR" b="1" dirty="0" smtClean="0"/>
              <a:t>dos professores possuem 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a 45 anos</a:t>
            </a:r>
            <a:r>
              <a:rPr lang="pt-BR" b="1" dirty="0" smtClean="0"/>
              <a:t>.</a:t>
            </a:r>
            <a:endParaRPr lang="pt-BR" sz="2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-11397" y="1844824"/>
            <a:ext cx="9166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53,4%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alunos do Programa de Educação Empreendedora 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66,9%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alunos do Desafio Universitário Empreendedor estão na faixa etária de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a 25 anos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249383" y="4221088"/>
            <a:ext cx="8645235" cy="1689704"/>
            <a:chOff x="1330036" y="4407967"/>
            <a:chExt cx="7690543" cy="1689704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83822"/>
                </a:clrFrom>
                <a:clrTo>
                  <a:srgbClr val="083822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9" t="35328" r="6818" b="53881"/>
            <a:stretch/>
          </p:blipFill>
          <p:spPr>
            <a:xfrm>
              <a:off x="5957324" y="4412342"/>
              <a:ext cx="3063255" cy="1685329"/>
            </a:xfrm>
            <a:prstGeom prst="rect">
              <a:avLst/>
            </a:prstGeom>
          </p:spPr>
        </p:pic>
        <p:pic>
          <p:nvPicPr>
            <p:cNvPr id="33" name="Imagem 3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83822"/>
                </a:clrFrom>
                <a:clrTo>
                  <a:srgbClr val="083822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69" t="35328" r="4590" b="53881"/>
            <a:stretch/>
          </p:blipFill>
          <p:spPr>
            <a:xfrm>
              <a:off x="2877994" y="4412342"/>
              <a:ext cx="3411309" cy="1685329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83822"/>
                </a:clrFrom>
                <a:clrTo>
                  <a:srgbClr val="083822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74" t="35328" r="4590" b="53881"/>
            <a:stretch/>
          </p:blipFill>
          <p:spPr>
            <a:xfrm>
              <a:off x="1330036" y="4407967"/>
              <a:ext cx="1879936" cy="1685329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-11398" y="6562165"/>
            <a:ext cx="1714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</a:rPr>
              <a:t>Base: 1.836  NR:7</a:t>
            </a:r>
          </a:p>
        </p:txBody>
      </p:sp>
    </p:spTree>
    <p:extLst>
      <p:ext uri="{BB962C8B-B14F-4D97-AF65-F5344CB8AC3E}">
        <p14:creationId xmlns:p14="http://schemas.microsoft.com/office/powerpoint/2010/main" val="6614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alizada 27">
    <a:dk1>
      <a:srgbClr val="111111"/>
    </a:dk1>
    <a:lt1>
      <a:sysClr val="window" lastClr="FFFFFF"/>
    </a:lt1>
    <a:dk2>
      <a:srgbClr val="4C4C4C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Personalizada 7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Median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6765</TotalTime>
  <Words>5000</Words>
  <Application>Microsoft Office PowerPoint</Application>
  <PresentationFormat>Apresentação na tela (4:3)</PresentationFormat>
  <Paragraphs>1170</Paragraphs>
  <Slides>81</Slides>
  <Notes>3</Notes>
  <HiddenSlides>32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9" baseType="lpstr">
      <vt:lpstr>Aharoni</vt:lpstr>
      <vt:lpstr>Arial</vt:lpstr>
      <vt:lpstr>Arial Black</vt:lpstr>
      <vt:lpstr>Calibri</vt:lpstr>
      <vt:lpstr>Franklin Gothic Demi</vt:lpstr>
      <vt:lpstr>Tahoma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Kandi Van Gról Quintian</dc:creator>
  <cp:lastModifiedBy>Paulo Jorge de Paiva Fonseca</cp:lastModifiedBy>
  <cp:revision>727</cp:revision>
  <dcterms:created xsi:type="dcterms:W3CDTF">2016-03-15T11:44:35Z</dcterms:created>
  <dcterms:modified xsi:type="dcterms:W3CDTF">2016-07-06T19:25:36Z</dcterms:modified>
</cp:coreProperties>
</file>